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Georgia" panose="02040502050405020303" pitchFamily="18" charset="0"/>
      <p:regular r:id="rId40"/>
      <p:bold r:id="rId41"/>
      <p:italic r:id="rId42"/>
      <p:boldItalic r:id="rId43"/>
    </p:embeddedFont>
    <p:embeddedFont>
      <p:font typeface="Merriweather Sans" pitchFamily="2" charset="77"/>
      <p:regular r:id="rId44"/>
      <p:bold r:id="rId45"/>
      <p:italic r:id="rId46"/>
      <p:boldItalic r:id="rId47"/>
    </p:embeddedFont>
    <p:embeddedFont>
      <p:font typeface="Noto Sans" panose="020B05020405040202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C4C78-83A8-411E-A639-9F0E0C816397}">
  <a:tblStyle styleId="{A5AC4C78-83A8-411E-A639-9F0E0C81639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F3"/>
          </a:solidFill>
        </a:fill>
      </a:tcStyle>
    </a:wholeTbl>
    <a:band1H>
      <a:tcTxStyle/>
      <a:tcStyle>
        <a:tcBdr/>
        <a:fill>
          <a:solidFill>
            <a:srgbClr val="CAD0E7"/>
          </a:solidFill>
        </a:fill>
      </a:tcStyle>
    </a:band1H>
    <a:band2H>
      <a:tcTxStyle/>
      <a:tcStyle>
        <a:tcBdr/>
      </a:tcStyle>
    </a:band2H>
    <a:band1V>
      <a:tcTxStyle/>
      <a:tcStyle>
        <a:tcBdr/>
        <a:fill>
          <a:solidFill>
            <a:srgbClr val="CAD0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86D3AE1-9554-4703-B417-4DC5A35221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6" name="Google Shape;12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bad5d88bbd_0_9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bad5d88bbd_0_9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1bad5d88bbd_0_9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a7a0da68ec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a7a0da68ec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1a7a0da68ec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bad5d88bb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bad5d88bbd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1bad5d88bbd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a7a0da68ec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a7a0da68ec_1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a7a0da68ec_1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bad5d88bbd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bad5d88bbd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1bad5d88bbd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7a0da68ec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7a0da68ec_1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a7a0da68ec_1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a7a0da68ec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a7a0da68ec_1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a7a0da68ec_1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bad5d88bbd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bad5d88bbd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bad5d88bbd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 hyperlinks to each slide</a:t>
            </a:r>
            <a:endParaRPr/>
          </a:p>
        </p:txBody>
      </p:sp>
      <p:sp>
        <p:nvSpPr>
          <p:cNvPr id="60" name="Google Shape;60;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a7a0da68ec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a7a0da68ec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1a7a0da68ec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bad5d88bbd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bad5d88bbd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bad5d88bbd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a7a0da68ec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a7a0da68ec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a7a0da68ec_1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bad5d88bbd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bad5d88bbd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bad5d88bbd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a7a0da68ec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a7a0da68ec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1a7a0da68ec_1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bad5d88bbd_0_10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bad5d88bbd_0_10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1bad5d88bbd_0_10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Show breadboard, LCD, LED, and nucleo connections</a:t>
            </a:r>
            <a:endParaRPr/>
          </a:p>
        </p:txBody>
      </p:sp>
      <p:sp>
        <p:nvSpPr>
          <p:cNvPr id="302" name="Google Shape;3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bad5d88bbd_0_9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bad5d88bbd_0_9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g1bad5d88bbd_0_9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7a0da68ec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a7a0da68ec_1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a7a0da68ec_1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a7a0da68ec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a7a0da68ec_1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a7a0da68ec_1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bad5d88bbd_0_10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bad5d88bbd_0_10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1bad5d88bbd_0_10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bad5d88bbd_0_9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bad5d88bbd_0_9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1bad5d88bbd_0_9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a7a0da68ec_1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a7a0da68ec_1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1a7a0da68ec_1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a7a0da68ec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a7a0da68ec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a7a0da68ec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bad5d88bb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bad5d88bb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1bad5d88bb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7a0da68ec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a7a0da68ec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g1a7a0da68ec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a7a0da68ec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a7a0da68ec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1a7a0da68ec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bad5d88bbd_0_10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bad5d88bbd_0_10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1bad5d88bbd_0_10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a:stretch/>
        </p:blipFill>
        <p:spPr>
          <a:xfrm>
            <a:off x="-4" y="0"/>
            <a:ext cx="12188950" cy="6858001"/>
          </a:xfrm>
          <a:prstGeom prst="rect">
            <a:avLst/>
          </a:prstGeom>
          <a:noFill/>
          <a:ln>
            <a:noFill/>
          </a:ln>
        </p:spPr>
      </p:pic>
      <p:sp>
        <p:nvSpPr>
          <p:cNvPr id="20" name="Google Shape;20;p2"/>
          <p:cNvSpPr txBox="1">
            <a:spLocks noGrp="1"/>
          </p:cNvSpPr>
          <p:nvPr>
            <p:ph type="body" idx="1"/>
          </p:nvPr>
        </p:nvSpPr>
        <p:spPr>
          <a:xfrm>
            <a:off x="658368" y="3968496"/>
            <a:ext cx="6638544" cy="1650381"/>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1000"/>
              </a:spcBef>
              <a:spcAft>
                <a:spcPts val="0"/>
              </a:spcAft>
              <a:buClr>
                <a:schemeClr val="lt2"/>
              </a:buClr>
              <a:buSzPts val="2000"/>
              <a:buNone/>
              <a:defRPr i="0">
                <a:solidFill>
                  <a:schemeClr val="lt2"/>
                </a:solidFill>
              </a:defRPr>
            </a:lvl1pPr>
            <a:lvl2pPr marL="914400" lvl="1" indent="-355600" algn="l">
              <a:lnSpc>
                <a:spcPct val="100000"/>
              </a:lnSpc>
              <a:spcBef>
                <a:spcPts val="500"/>
              </a:spcBef>
              <a:spcAft>
                <a:spcPts val="0"/>
              </a:spcAft>
              <a:buClr>
                <a:schemeClr val="lt2"/>
              </a:buClr>
              <a:buSzPts val="2000"/>
              <a:buChar char="•"/>
              <a:defRPr>
                <a:solidFill>
                  <a:schemeClr val="lt2"/>
                </a:solidFill>
              </a:defRPr>
            </a:lvl2pPr>
            <a:lvl3pPr marL="1371600" lvl="2" indent="-355600" algn="l">
              <a:lnSpc>
                <a:spcPct val="100000"/>
              </a:lnSpc>
              <a:spcBef>
                <a:spcPts val="500"/>
              </a:spcBef>
              <a:spcAft>
                <a:spcPts val="0"/>
              </a:spcAft>
              <a:buClr>
                <a:schemeClr val="lt2"/>
              </a:buClr>
              <a:buSzPts val="2000"/>
              <a:buFont typeface="Arial"/>
              <a:buChar char="-"/>
              <a:defRPr>
                <a:solidFill>
                  <a:schemeClr val="lt2"/>
                </a:solidFill>
              </a:defRPr>
            </a:lvl3pPr>
            <a:lvl4pPr marL="1828800" lvl="3" indent="-355600" algn="l">
              <a:lnSpc>
                <a:spcPct val="90000"/>
              </a:lnSpc>
              <a:spcBef>
                <a:spcPts val="500"/>
              </a:spcBef>
              <a:spcAft>
                <a:spcPts val="0"/>
              </a:spcAft>
              <a:buClr>
                <a:schemeClr val="lt2"/>
              </a:buClr>
              <a:buSzPts val="2000"/>
              <a:buChar char="•"/>
              <a:defRPr>
                <a:solidFill>
                  <a:schemeClr val="lt2"/>
                </a:solidFill>
              </a:defRPr>
            </a:lvl4pPr>
            <a:lvl5pPr marL="2286000" lvl="4" indent="-355600" algn="l">
              <a:lnSpc>
                <a:spcPct val="90000"/>
              </a:lnSpc>
              <a:spcBef>
                <a:spcPts val="500"/>
              </a:spcBef>
              <a:spcAft>
                <a:spcPts val="0"/>
              </a:spcAft>
              <a:buClr>
                <a:schemeClr val="lt2"/>
              </a:buClr>
              <a:buSzPts val="2000"/>
              <a:buChar char="•"/>
              <a:defRPr>
                <a:solidFill>
                  <a:schemeClr val="lt2"/>
                </a:solidFill>
              </a:defRPr>
            </a:lvl5pPr>
            <a:lvl6pPr marL="2743200" lvl="5" indent="-355600" algn="l">
              <a:lnSpc>
                <a:spcPct val="90000"/>
              </a:lnSpc>
              <a:spcBef>
                <a:spcPts val="500"/>
              </a:spcBef>
              <a:spcAft>
                <a:spcPts val="0"/>
              </a:spcAft>
              <a:buClr>
                <a:schemeClr val="lt2"/>
              </a:buClr>
              <a:buSzPts val="2000"/>
              <a:buChar char="•"/>
              <a:defRPr>
                <a:solidFill>
                  <a:schemeClr val="lt2"/>
                </a:solidFill>
              </a:defRPr>
            </a:lvl6pPr>
            <a:lvl7pPr marL="3200400" lvl="6" indent="-355600" algn="l">
              <a:lnSpc>
                <a:spcPct val="90000"/>
              </a:lnSpc>
              <a:spcBef>
                <a:spcPts val="500"/>
              </a:spcBef>
              <a:spcAft>
                <a:spcPts val="0"/>
              </a:spcAft>
              <a:buClr>
                <a:schemeClr val="lt2"/>
              </a:buClr>
              <a:buSzPts val="2000"/>
              <a:buChar char="•"/>
              <a:defRPr>
                <a:solidFill>
                  <a:schemeClr val="lt2"/>
                </a:solidFill>
              </a:defRPr>
            </a:lvl7pPr>
            <a:lvl8pPr marL="3657600" lvl="7" indent="-355600" algn="l">
              <a:lnSpc>
                <a:spcPct val="90000"/>
              </a:lnSpc>
              <a:spcBef>
                <a:spcPts val="500"/>
              </a:spcBef>
              <a:spcAft>
                <a:spcPts val="0"/>
              </a:spcAft>
              <a:buClr>
                <a:schemeClr val="lt2"/>
              </a:buClr>
              <a:buSzPts val="2000"/>
              <a:buChar char="•"/>
              <a:defRPr>
                <a:solidFill>
                  <a:schemeClr val="lt2"/>
                </a:solidFill>
              </a:defRPr>
            </a:lvl8pPr>
            <a:lvl9pPr marL="4114800" lvl="8" indent="-355600" algn="l">
              <a:lnSpc>
                <a:spcPct val="90000"/>
              </a:lnSpc>
              <a:spcBef>
                <a:spcPts val="500"/>
              </a:spcBef>
              <a:spcAft>
                <a:spcPts val="0"/>
              </a:spcAft>
              <a:buClr>
                <a:schemeClr val="lt2"/>
              </a:buClr>
              <a:buSzPts val="2000"/>
              <a:buChar char="•"/>
              <a:defRPr>
                <a:solidFill>
                  <a:schemeClr val="lt2"/>
                </a:solidFill>
              </a:defRPr>
            </a:lvl9pPr>
          </a:lstStyle>
          <a:p>
            <a:endParaRPr/>
          </a:p>
        </p:txBody>
      </p:sp>
      <p:sp>
        <p:nvSpPr>
          <p:cNvPr id="21" name="Google Shape;21;p2"/>
          <p:cNvSpPr txBox="1">
            <a:spLocks noGrp="1"/>
          </p:cNvSpPr>
          <p:nvPr>
            <p:ph type="ctrTitle"/>
          </p:nvPr>
        </p:nvSpPr>
        <p:spPr>
          <a:xfrm>
            <a:off x="658368" y="1490472"/>
            <a:ext cx="6638544" cy="2386584"/>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 name="Google Shape;22;p2"/>
          <p:cNvPicPr preferRelativeResize="0"/>
          <p:nvPr/>
        </p:nvPicPr>
        <p:blipFill rotWithShape="1">
          <a:blip r:embed="rId3">
            <a:alphaModFix/>
          </a:blip>
          <a:srcRect/>
          <a:stretch/>
        </p:blipFill>
        <p:spPr>
          <a:xfrm>
            <a:off x="658368" y="5391877"/>
            <a:ext cx="2959475" cy="63687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 3 level Bullet List">
  <p:cSld name=" 3 level Bullet Lis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a:solidFill>
                  <a:srgbClr val="000000"/>
                </a:solidFill>
              </a:defRPr>
            </a:lvl1pPr>
            <a:lvl2pPr marL="914400" lvl="1" indent="-355600" algn="l">
              <a:lnSpc>
                <a:spcPct val="100000"/>
              </a:lnSpc>
              <a:spcBef>
                <a:spcPts val="500"/>
              </a:spcBef>
              <a:spcAft>
                <a:spcPts val="0"/>
              </a:spcAft>
              <a:buClr>
                <a:srgbClr val="000000"/>
              </a:buClr>
              <a:buSzPts val="2000"/>
              <a:buChar char="•"/>
              <a:defRPr>
                <a:solidFill>
                  <a:srgbClr val="000000"/>
                </a:solidFill>
              </a:defRPr>
            </a:lvl2pPr>
            <a:lvl3pPr marL="1371600" marR="0" lvl="2" indent="-355600" algn="l">
              <a:lnSpc>
                <a:spcPct val="100000"/>
              </a:lnSpc>
              <a:spcBef>
                <a:spcPts val="500"/>
              </a:spcBef>
              <a:spcAft>
                <a:spcPts val="0"/>
              </a:spcAft>
              <a:buClr>
                <a:srgbClr val="000000"/>
              </a:buClr>
              <a:buSzPts val="2000"/>
              <a:buChar char="-"/>
              <a:defRPr sz="2000">
                <a:solidFill>
                  <a:srgbClr val="000000"/>
                </a:solidFill>
              </a:defRPr>
            </a:lvl3pPr>
            <a:lvl4pPr marL="1828800" lvl="3" indent="-355600" algn="l">
              <a:lnSpc>
                <a:spcPct val="90000"/>
              </a:lnSpc>
              <a:spcBef>
                <a:spcPts val="500"/>
              </a:spcBef>
              <a:spcAft>
                <a:spcPts val="0"/>
              </a:spcAft>
              <a:buClr>
                <a:srgbClr val="000000"/>
              </a:buClr>
              <a:buSzPts val="2000"/>
              <a:buChar char="•"/>
              <a:defRPr sz="2000">
                <a:solidFill>
                  <a:srgbClr val="000000"/>
                </a:solidFill>
              </a:defRPr>
            </a:lvl4pPr>
            <a:lvl5pPr marL="2286000" lvl="4" indent="-355600" algn="l">
              <a:lnSpc>
                <a:spcPct val="90000"/>
              </a:lnSpc>
              <a:spcBef>
                <a:spcPts val="500"/>
              </a:spcBef>
              <a:spcAft>
                <a:spcPts val="0"/>
              </a:spcAft>
              <a:buClr>
                <a:srgbClr val="000000"/>
              </a:buClr>
              <a:buSzPts val="2000"/>
              <a:buChar char="•"/>
              <a:defRPr sz="2000">
                <a:solidFill>
                  <a:srgbClr val="000000"/>
                </a:solidFill>
              </a:defRPr>
            </a:lvl5pPr>
            <a:lvl6pPr marL="2743200" lvl="5" indent="-355600" algn="l">
              <a:lnSpc>
                <a:spcPct val="90000"/>
              </a:lnSpc>
              <a:spcBef>
                <a:spcPts val="500"/>
              </a:spcBef>
              <a:spcAft>
                <a:spcPts val="0"/>
              </a:spcAft>
              <a:buClr>
                <a:srgbClr val="000000"/>
              </a:buClr>
              <a:buSzPts val="2000"/>
              <a:buChar char="•"/>
              <a:defRPr sz="2000">
                <a:solidFill>
                  <a:srgbClr val="000000"/>
                </a:solidFill>
              </a:defRPr>
            </a:lvl6pPr>
            <a:lvl7pPr marL="3200400" lvl="6" indent="-355600" algn="l">
              <a:lnSpc>
                <a:spcPct val="90000"/>
              </a:lnSpc>
              <a:spcBef>
                <a:spcPts val="500"/>
              </a:spcBef>
              <a:spcAft>
                <a:spcPts val="0"/>
              </a:spcAft>
              <a:buClr>
                <a:srgbClr val="000000"/>
              </a:buClr>
              <a:buSzPts val="2000"/>
              <a:buChar char="•"/>
              <a:defRPr sz="2000">
                <a:solidFill>
                  <a:srgbClr val="000000"/>
                </a:solidFill>
              </a:defRPr>
            </a:lvl7pPr>
            <a:lvl8pPr marL="3657600" lvl="7" indent="-355600" algn="l">
              <a:lnSpc>
                <a:spcPct val="90000"/>
              </a:lnSpc>
              <a:spcBef>
                <a:spcPts val="500"/>
              </a:spcBef>
              <a:spcAft>
                <a:spcPts val="0"/>
              </a:spcAft>
              <a:buClr>
                <a:srgbClr val="000000"/>
              </a:buClr>
              <a:buSzPts val="2000"/>
              <a:buChar char="•"/>
              <a:defRPr sz="2000">
                <a:solidFill>
                  <a:srgbClr val="000000"/>
                </a:solidFill>
              </a:defRPr>
            </a:lvl8pPr>
            <a:lvl9pPr marL="4114800" lvl="8" indent="-355600" algn="l">
              <a:lnSpc>
                <a:spcPct val="90000"/>
              </a:lnSpc>
              <a:spcBef>
                <a:spcPts val="500"/>
              </a:spcBef>
              <a:spcAft>
                <a:spcPts val="0"/>
              </a:spcAft>
              <a:buClr>
                <a:srgbClr val="000000"/>
              </a:buClr>
              <a:buSzPts val="2000"/>
              <a:buChar char="•"/>
              <a:defRPr sz="2000">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0"/>
            <a:ext cx="12188952" cy="6858000"/>
          </a:xfrm>
          <a:prstGeom prst="rect">
            <a:avLst/>
          </a:prstGeom>
          <a:noFill/>
          <a:ln>
            <a:noFill/>
          </a:ln>
        </p:spPr>
      </p:pic>
      <p:sp>
        <p:nvSpPr>
          <p:cNvPr id="28" name="Google Shape;28;p4"/>
          <p:cNvSpPr txBox="1">
            <a:spLocks noGrp="1"/>
          </p:cNvSpPr>
          <p:nvPr>
            <p:ph type="ctrTitle"/>
          </p:nvPr>
        </p:nvSpPr>
        <p:spPr>
          <a:xfrm>
            <a:off x="658368" y="1490663"/>
            <a:ext cx="6638544" cy="2387600"/>
          </a:xfrm>
          <a:prstGeom prst="rect">
            <a:avLst/>
          </a:prstGeom>
          <a:noFill/>
          <a:ln>
            <a:noFill/>
          </a:ln>
        </p:spPr>
        <p:txBody>
          <a:bodyPr spcFirstLastPara="1" wrap="square" lIns="0" tIns="45700" rIns="91425" bIns="45700" anchor="b" anchorCtr="0">
            <a:noAutofit/>
          </a:bodyPr>
          <a:lstStyle>
            <a:lvl1pPr lvl="0" algn="l">
              <a:lnSpc>
                <a:spcPct val="96666"/>
              </a:lnSpc>
              <a:spcBef>
                <a:spcPts val="0"/>
              </a:spcBef>
              <a:spcAft>
                <a:spcPts val="0"/>
              </a:spcAft>
              <a:buClr>
                <a:schemeClr val="lt1"/>
              </a:buClr>
              <a:buSzPts val="6000"/>
              <a:buFont typeface="Arial"/>
              <a:buNone/>
              <a:defRPr sz="6000" b="1" i="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658368" y="3970337"/>
            <a:ext cx="6638544" cy="2212976"/>
          </a:xfrm>
          <a:prstGeom prst="rect">
            <a:avLst/>
          </a:prstGeom>
          <a:noFill/>
          <a:ln>
            <a:noFill/>
          </a:ln>
        </p:spPr>
        <p:txBody>
          <a:bodyPr spcFirstLastPara="1" wrap="square" lIns="0" tIns="45700" rIns="91425" bIns="45700" anchor="t" anchorCtr="0">
            <a:noAutofit/>
          </a:bodyPr>
          <a:lstStyle>
            <a:lvl1pPr lvl="0" algn="l">
              <a:lnSpc>
                <a:spcPct val="100000"/>
              </a:lnSpc>
              <a:spcBef>
                <a:spcPts val="1000"/>
              </a:spcBef>
              <a:spcAft>
                <a:spcPts val="0"/>
              </a:spcAft>
              <a:buSzPts val="2800"/>
              <a:buNone/>
              <a:defRPr sz="28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0" name="Google Shape;30;p4"/>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Column Text">
  <p:cSld name="1 Column Text">
    <p:spTree>
      <p:nvGrpSpPr>
        <p:cNvPr id="1" name="Shape 31"/>
        <p:cNvGrpSpPr/>
        <p:nvPr/>
      </p:nvGrpSpPr>
      <p:grpSpPr>
        <a:xfrm>
          <a:off x="0" y="0"/>
          <a:ext cx="0" cy="0"/>
          <a:chOff x="0" y="0"/>
          <a:chExt cx="0" cy="0"/>
        </a:xfrm>
      </p:grpSpPr>
      <p:sp>
        <p:nvSpPr>
          <p:cNvPr id="32" name="Google Shape;32;p5"/>
          <p:cNvSpPr txBox="1">
            <a:spLocks noGrp="1"/>
          </p:cNvSpPr>
          <p:nvPr>
            <p:ph type="body" idx="1"/>
          </p:nvPr>
        </p:nvSpPr>
        <p:spPr>
          <a:xfrm>
            <a:off x="569480" y="2189275"/>
            <a:ext cx="11165400" cy="3790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000000"/>
              </a:buClr>
              <a:buSzPts val="2000"/>
              <a:buNone/>
              <a:defRPr b="0" i="0">
                <a:solidFill>
                  <a:srgbClr val="000000"/>
                </a:solidFill>
                <a:latin typeface="Arial"/>
                <a:ea typeface="Arial"/>
                <a:cs typeface="Arial"/>
                <a:sym typeface="Arial"/>
              </a:defRPr>
            </a:lvl1pPr>
            <a:lvl2pPr marL="914400" lvl="1" indent="-228600" algn="l">
              <a:lnSpc>
                <a:spcPct val="100000"/>
              </a:lnSpc>
              <a:spcBef>
                <a:spcPts val="500"/>
              </a:spcBef>
              <a:spcAft>
                <a:spcPts val="0"/>
              </a:spcAft>
              <a:buClr>
                <a:srgbClr val="000000"/>
              </a:buClr>
              <a:buSzPts val="2000"/>
              <a:buNone/>
              <a:defRPr>
                <a:solidFill>
                  <a:srgbClr val="000000"/>
                </a:solidFill>
              </a:defRPr>
            </a:lvl2pPr>
            <a:lvl3pPr marL="1371600" lvl="2" indent="-228600" algn="l">
              <a:lnSpc>
                <a:spcPct val="100000"/>
              </a:lnSpc>
              <a:spcBef>
                <a:spcPts val="500"/>
              </a:spcBef>
              <a:spcAft>
                <a:spcPts val="0"/>
              </a:spcAft>
              <a:buClr>
                <a:srgbClr val="000000"/>
              </a:buClr>
              <a:buSzPts val="2000"/>
              <a:buNone/>
              <a:defRPr sz="2000">
                <a:solidFill>
                  <a:srgbClr val="000000"/>
                </a:solidFill>
              </a:defRPr>
            </a:lvl3pPr>
            <a:lvl4pPr marL="1828800" lvl="3" indent="-228600" algn="l">
              <a:lnSpc>
                <a:spcPct val="90000"/>
              </a:lnSpc>
              <a:spcBef>
                <a:spcPts val="500"/>
              </a:spcBef>
              <a:spcAft>
                <a:spcPts val="0"/>
              </a:spcAft>
              <a:buClr>
                <a:srgbClr val="000000"/>
              </a:buClr>
              <a:buSzPts val="2000"/>
              <a:buNone/>
              <a:defRPr sz="2000">
                <a:solidFill>
                  <a:srgbClr val="000000"/>
                </a:solidFill>
              </a:defRPr>
            </a:lvl4pPr>
            <a:lvl5pPr marL="2286000" lvl="4" indent="-228600" algn="l">
              <a:lnSpc>
                <a:spcPct val="90000"/>
              </a:lnSpc>
              <a:spcBef>
                <a:spcPts val="500"/>
              </a:spcBef>
              <a:spcAft>
                <a:spcPts val="0"/>
              </a:spcAft>
              <a:buClr>
                <a:srgbClr val="000000"/>
              </a:buClr>
              <a:buSzPts val="2000"/>
              <a:buNone/>
              <a:defRPr sz="2000">
                <a:solidFill>
                  <a:srgbClr val="000000"/>
                </a:solidFill>
              </a:defRPr>
            </a:lvl5pPr>
            <a:lvl6pPr marL="2743200" lvl="5" indent="-228600" algn="l">
              <a:lnSpc>
                <a:spcPct val="90000"/>
              </a:lnSpc>
              <a:spcBef>
                <a:spcPts val="500"/>
              </a:spcBef>
              <a:spcAft>
                <a:spcPts val="0"/>
              </a:spcAft>
              <a:buClr>
                <a:srgbClr val="000000"/>
              </a:buClr>
              <a:buSzPts val="2000"/>
              <a:buNone/>
              <a:defRPr sz="2000">
                <a:solidFill>
                  <a:srgbClr val="000000"/>
                </a:solidFill>
              </a:defRPr>
            </a:lvl6pPr>
            <a:lvl7pPr marL="3200400" lvl="6" indent="-228600" algn="l">
              <a:lnSpc>
                <a:spcPct val="90000"/>
              </a:lnSpc>
              <a:spcBef>
                <a:spcPts val="500"/>
              </a:spcBef>
              <a:spcAft>
                <a:spcPts val="0"/>
              </a:spcAft>
              <a:buClr>
                <a:srgbClr val="000000"/>
              </a:buClr>
              <a:buSzPts val="2000"/>
              <a:buNone/>
              <a:defRPr sz="2000">
                <a:solidFill>
                  <a:srgbClr val="000000"/>
                </a:solidFill>
              </a:defRPr>
            </a:lvl7pPr>
            <a:lvl8pPr marL="3657600" lvl="7" indent="-228600" algn="l">
              <a:lnSpc>
                <a:spcPct val="90000"/>
              </a:lnSpc>
              <a:spcBef>
                <a:spcPts val="500"/>
              </a:spcBef>
              <a:spcAft>
                <a:spcPts val="0"/>
              </a:spcAft>
              <a:buClr>
                <a:srgbClr val="000000"/>
              </a:buClr>
              <a:buSzPts val="2000"/>
              <a:buNone/>
              <a:defRPr sz="2000">
                <a:solidFill>
                  <a:srgbClr val="000000"/>
                </a:solidFill>
              </a:defRPr>
            </a:lvl8pPr>
            <a:lvl9pPr marL="4114800" lvl="8" indent="-228600" algn="l">
              <a:lnSpc>
                <a:spcPct val="90000"/>
              </a:lnSpc>
              <a:spcBef>
                <a:spcPts val="500"/>
              </a:spcBef>
              <a:spcAft>
                <a:spcPts val="0"/>
              </a:spcAft>
              <a:buClr>
                <a:srgbClr val="000000"/>
              </a:buClr>
              <a:buSzPts val="2000"/>
              <a:buNone/>
              <a:defRPr sz="2000">
                <a:solidFill>
                  <a:srgbClr val="000000"/>
                </a:solidFill>
              </a:defRPr>
            </a:lvl9pPr>
          </a:lstStyle>
          <a:p>
            <a:endParaRPr/>
          </a:p>
        </p:txBody>
      </p:sp>
      <p:sp>
        <p:nvSpPr>
          <p:cNvPr id="33" name="Google Shape;33;p5"/>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34"/>
        <p:cNvGrpSpPr/>
        <p:nvPr/>
      </p:nvGrpSpPr>
      <p:grpSpPr>
        <a:xfrm>
          <a:off x="0" y="0"/>
          <a:ext cx="0" cy="0"/>
          <a:chOff x="0" y="0"/>
          <a:chExt cx="0" cy="0"/>
        </a:xfrm>
      </p:grpSpPr>
      <p:sp>
        <p:nvSpPr>
          <p:cNvPr id="35" name="Google Shape;35;p6"/>
          <p:cNvSpPr txBox="1">
            <a:spLocks noGrp="1"/>
          </p:cNvSpPr>
          <p:nvPr>
            <p:ph type="body" idx="1"/>
          </p:nvPr>
        </p:nvSpPr>
        <p:spPr>
          <a:xfrm>
            <a:off x="566928" y="2185416"/>
            <a:ext cx="4179753" cy="35114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b="0" i="0">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228600" algn="l">
              <a:lnSpc>
                <a:spcPct val="100000"/>
              </a:lnSpc>
              <a:spcBef>
                <a:spcPts val="500"/>
              </a:spcBef>
              <a:spcAft>
                <a:spcPts val="0"/>
              </a:spcAft>
              <a:buSzPts val="2000"/>
              <a:buNone/>
              <a:defRPr/>
            </a:lvl3pPr>
            <a:lvl4pPr marL="1828800" lvl="3" indent="-228600" algn="l">
              <a:lnSpc>
                <a:spcPct val="90000"/>
              </a:lnSpc>
              <a:spcBef>
                <a:spcPts val="500"/>
              </a:spcBef>
              <a:spcAft>
                <a:spcPts val="0"/>
              </a:spcAft>
              <a:buSzPts val="2000"/>
              <a:buNone/>
              <a:defRPr/>
            </a:lvl4pPr>
            <a:lvl5pPr marL="2286000" lvl="4" indent="-228600" algn="l">
              <a:lnSpc>
                <a:spcPct val="90000"/>
              </a:lnSpc>
              <a:spcBef>
                <a:spcPts val="500"/>
              </a:spcBef>
              <a:spcAft>
                <a:spcPts val="0"/>
              </a:spcAft>
              <a:buSzPts val="2000"/>
              <a:buNone/>
              <a:defRPr/>
            </a:lvl5pPr>
            <a:lvl6pPr marL="2743200" lvl="5" indent="-228600" algn="l">
              <a:lnSpc>
                <a:spcPct val="90000"/>
              </a:lnSpc>
              <a:spcBef>
                <a:spcPts val="500"/>
              </a:spcBef>
              <a:spcAft>
                <a:spcPts val="0"/>
              </a:spcAft>
              <a:buSzPts val="2000"/>
              <a:buNone/>
              <a:defRPr/>
            </a:lvl6pPr>
            <a:lvl7pPr marL="3200400" lvl="6" indent="-228600" algn="l">
              <a:lnSpc>
                <a:spcPct val="90000"/>
              </a:lnSpc>
              <a:spcBef>
                <a:spcPts val="500"/>
              </a:spcBef>
              <a:spcAft>
                <a:spcPts val="0"/>
              </a:spcAft>
              <a:buSzPts val="2000"/>
              <a:buNone/>
              <a:defRPr/>
            </a:lvl7pPr>
            <a:lvl8pPr marL="3657600" lvl="7" indent="-228600" algn="l">
              <a:lnSpc>
                <a:spcPct val="90000"/>
              </a:lnSpc>
              <a:spcBef>
                <a:spcPts val="500"/>
              </a:spcBef>
              <a:spcAft>
                <a:spcPts val="0"/>
              </a:spcAft>
              <a:buSzPts val="2000"/>
              <a:buNone/>
              <a:defRPr/>
            </a:lvl8pPr>
            <a:lvl9pPr marL="4114800" lvl="8" indent="-228600" algn="l">
              <a:lnSpc>
                <a:spcPct val="90000"/>
              </a:lnSpc>
              <a:spcBef>
                <a:spcPts val="500"/>
              </a:spcBef>
              <a:spcAft>
                <a:spcPts val="0"/>
              </a:spcAft>
              <a:buSzPts val="2000"/>
              <a:buNone/>
              <a:defRPr/>
            </a:lvl9pPr>
          </a:lstStyle>
          <a:p>
            <a:endParaRPr/>
          </a:p>
        </p:txBody>
      </p:sp>
      <p:sp>
        <p:nvSpPr>
          <p:cNvPr id="36" name="Google Shape;36;p6"/>
          <p:cNvSpPr txBox="1">
            <a:spLocks noGrp="1"/>
          </p:cNvSpPr>
          <p:nvPr>
            <p:ph type="body" idx="2"/>
          </p:nvPr>
        </p:nvSpPr>
        <p:spPr>
          <a:xfrm>
            <a:off x="7125975" y="2185416"/>
            <a:ext cx="4179900" cy="35115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2000"/>
              <a:buNone/>
              <a:defRPr b="0" i="0">
                <a:latin typeface="Arial"/>
                <a:ea typeface="Arial"/>
                <a:cs typeface="Arial"/>
                <a:sym typeface="Arial"/>
              </a:defRPr>
            </a:lvl1pPr>
            <a:lvl2pPr marL="914400" lvl="1" indent="-228600" algn="l">
              <a:lnSpc>
                <a:spcPct val="100000"/>
              </a:lnSpc>
              <a:spcBef>
                <a:spcPts val="500"/>
              </a:spcBef>
              <a:spcAft>
                <a:spcPts val="0"/>
              </a:spcAft>
              <a:buSzPts val="2000"/>
              <a:buNone/>
              <a:defRPr/>
            </a:lvl2pPr>
            <a:lvl3pPr marL="1371600" lvl="2" indent="-228600" algn="l">
              <a:lnSpc>
                <a:spcPct val="100000"/>
              </a:lnSpc>
              <a:spcBef>
                <a:spcPts val="500"/>
              </a:spcBef>
              <a:spcAft>
                <a:spcPts val="0"/>
              </a:spcAft>
              <a:buSzPts val="2000"/>
              <a:buNone/>
              <a:defRPr/>
            </a:lvl3pPr>
            <a:lvl4pPr marL="1828800" lvl="3" indent="-228600" algn="l">
              <a:lnSpc>
                <a:spcPct val="90000"/>
              </a:lnSpc>
              <a:spcBef>
                <a:spcPts val="500"/>
              </a:spcBef>
              <a:spcAft>
                <a:spcPts val="0"/>
              </a:spcAft>
              <a:buSzPts val="2000"/>
              <a:buNone/>
              <a:defRPr/>
            </a:lvl4pPr>
            <a:lvl5pPr marL="2286000" lvl="4" indent="-228600" algn="l">
              <a:lnSpc>
                <a:spcPct val="90000"/>
              </a:lnSpc>
              <a:spcBef>
                <a:spcPts val="500"/>
              </a:spcBef>
              <a:spcAft>
                <a:spcPts val="0"/>
              </a:spcAft>
              <a:buSzPts val="2000"/>
              <a:buNone/>
              <a:defRPr/>
            </a:lvl5pPr>
            <a:lvl6pPr marL="2743200" lvl="5" indent="-228600" algn="l">
              <a:lnSpc>
                <a:spcPct val="90000"/>
              </a:lnSpc>
              <a:spcBef>
                <a:spcPts val="500"/>
              </a:spcBef>
              <a:spcAft>
                <a:spcPts val="0"/>
              </a:spcAft>
              <a:buSzPts val="2000"/>
              <a:buNone/>
              <a:defRPr/>
            </a:lvl6pPr>
            <a:lvl7pPr marL="3200400" lvl="6" indent="-228600" algn="l">
              <a:lnSpc>
                <a:spcPct val="90000"/>
              </a:lnSpc>
              <a:spcBef>
                <a:spcPts val="500"/>
              </a:spcBef>
              <a:spcAft>
                <a:spcPts val="0"/>
              </a:spcAft>
              <a:buSzPts val="2000"/>
              <a:buNone/>
              <a:defRPr/>
            </a:lvl7pPr>
            <a:lvl8pPr marL="3657600" lvl="7" indent="-228600" algn="l">
              <a:lnSpc>
                <a:spcPct val="90000"/>
              </a:lnSpc>
              <a:spcBef>
                <a:spcPts val="500"/>
              </a:spcBef>
              <a:spcAft>
                <a:spcPts val="0"/>
              </a:spcAft>
              <a:buSzPts val="2000"/>
              <a:buNone/>
              <a:defRPr/>
            </a:lvl8pPr>
            <a:lvl9pPr marL="4114800" lvl="8" indent="-228600" algn="l">
              <a:lnSpc>
                <a:spcPct val="90000"/>
              </a:lnSpc>
              <a:spcBef>
                <a:spcPts val="500"/>
              </a:spcBef>
              <a:spcAft>
                <a:spcPts val="0"/>
              </a:spcAft>
              <a:buSzPts val="2000"/>
              <a:buNone/>
              <a:defRPr/>
            </a:lvl9pPr>
          </a:lstStyle>
          <a:p>
            <a:endParaRPr/>
          </a:p>
        </p:txBody>
      </p:sp>
      <p:sp>
        <p:nvSpPr>
          <p:cNvPr id="37" name="Google Shape;37;p6"/>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None/>
              <a:defRPr sz="3600">
                <a:solidFill>
                  <a:srgbClr val="005BB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3050" y="0"/>
            <a:ext cx="12188950" cy="6857999"/>
          </a:xfrm>
          <a:prstGeom prst="rect">
            <a:avLst/>
          </a:prstGeom>
          <a:noFill/>
          <a:ln>
            <a:noFill/>
          </a:ln>
        </p:spPr>
      </p:pic>
      <p:pic>
        <p:nvPicPr>
          <p:cNvPr id="40" name="Google Shape;40;p7"/>
          <p:cNvPicPr preferRelativeResize="0"/>
          <p:nvPr/>
        </p:nvPicPr>
        <p:blipFill rotWithShape="1">
          <a:blip r:embed="rId3">
            <a:alphaModFix/>
          </a:blip>
          <a:srcRect/>
          <a:stretch/>
        </p:blipFill>
        <p:spPr>
          <a:xfrm>
            <a:off x="221047" y="108102"/>
            <a:ext cx="2959475" cy="6368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1">
  <p:cSld name="Blank Slide_1">
    <p:spTree>
      <p:nvGrpSpPr>
        <p:cNvPr id="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a:stretch/>
        </p:blipFill>
        <p:spPr>
          <a:xfrm>
            <a:off x="3050" y="0"/>
            <a:ext cx="12188950" cy="6858001"/>
          </a:xfrm>
          <a:prstGeom prst="rect">
            <a:avLst/>
          </a:prstGeom>
          <a:noFill/>
          <a:ln>
            <a:noFill/>
          </a:ln>
        </p:spPr>
      </p:pic>
      <p:pic>
        <p:nvPicPr>
          <p:cNvPr id="43" name="Google Shape;43;p8"/>
          <p:cNvPicPr preferRelativeResize="0"/>
          <p:nvPr/>
        </p:nvPicPr>
        <p:blipFill rotWithShape="1">
          <a:blip r:embed="rId3">
            <a:alphaModFix/>
          </a:blip>
          <a:srcRect/>
          <a:stretch/>
        </p:blipFill>
        <p:spPr>
          <a:xfrm>
            <a:off x="221047" y="108102"/>
            <a:ext cx="2959475" cy="636879"/>
          </a:xfrm>
          <a:prstGeom prst="rect">
            <a:avLst/>
          </a:prstGeom>
          <a:noFill/>
          <a:ln>
            <a:noFill/>
          </a:ln>
        </p:spPr>
      </p:pic>
      <p:sp>
        <p:nvSpPr>
          <p:cNvPr id="44" name="Google Shape;44;p8"/>
          <p:cNvSpPr txBox="1"/>
          <p:nvPr/>
        </p:nvSpPr>
        <p:spPr>
          <a:xfrm>
            <a:off x="620200" y="6201875"/>
            <a:ext cx="8712900" cy="101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J. Winikus 2022 Not For Redistribution or Sharing</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ed List">
  <p:cSld name="Bulleted List">
    <p:spTree>
      <p:nvGrpSpPr>
        <p:cNvPr id="1" name="Shape 45"/>
        <p:cNvGrpSpPr/>
        <p:nvPr/>
      </p:nvGrpSpPr>
      <p:grpSpPr>
        <a:xfrm>
          <a:off x="0" y="0"/>
          <a:ext cx="0" cy="0"/>
          <a:chOff x="0" y="0"/>
          <a:chExt cx="0" cy="0"/>
        </a:xfrm>
      </p:grpSpPr>
      <p:sp>
        <p:nvSpPr>
          <p:cNvPr id="46" name="Google Shape;46;p9"/>
          <p:cNvSpPr txBox="1">
            <a:spLocks noGrp="1"/>
          </p:cNvSpPr>
          <p:nvPr>
            <p:ph type="body" idx="1"/>
          </p:nvPr>
        </p:nvSpPr>
        <p:spPr>
          <a:xfrm>
            <a:off x="566924" y="2185425"/>
            <a:ext cx="11094300" cy="3732300"/>
          </a:xfrm>
          <a:prstGeom prst="rect">
            <a:avLst/>
          </a:prstGeom>
          <a:noFill/>
          <a:ln>
            <a:noFill/>
          </a:ln>
        </p:spPr>
        <p:txBody>
          <a:bodyPr spcFirstLastPara="1" wrap="square" lIns="182875" tIns="45700" rIns="182875" bIns="45700" anchor="t" anchorCtr="0">
            <a:noAutofit/>
          </a:bodyPr>
          <a:lstStyle>
            <a:lvl1pPr marL="457200" marR="0" lvl="0" indent="-355600" algn="l">
              <a:lnSpc>
                <a:spcPct val="100000"/>
              </a:lnSpc>
              <a:spcBef>
                <a:spcPts val="1000"/>
              </a:spcBef>
              <a:spcAft>
                <a:spcPts val="0"/>
              </a:spcAft>
              <a:buClr>
                <a:srgbClr val="000000"/>
              </a:buClr>
              <a:buSzPts val="2000"/>
              <a:buFont typeface="Arial"/>
              <a:buChar char="●"/>
              <a:defRPr sz="2000" b="0" i="0">
                <a:solidFill>
                  <a:srgbClr val="000000"/>
                </a:solidFill>
                <a:latin typeface="Arial"/>
                <a:ea typeface="Arial"/>
                <a:cs typeface="Arial"/>
                <a:sym typeface="Arial"/>
              </a:defRPr>
            </a:lvl1pPr>
            <a:lvl2pPr marL="914400" lvl="1" indent="-355600" algn="l">
              <a:lnSpc>
                <a:spcPct val="100000"/>
              </a:lnSpc>
              <a:spcBef>
                <a:spcPts val="500"/>
              </a:spcBef>
              <a:spcAft>
                <a:spcPts val="0"/>
              </a:spcAft>
              <a:buClr>
                <a:srgbClr val="000000"/>
              </a:buClr>
              <a:buSzPts val="2000"/>
              <a:buChar char="○"/>
              <a:defRPr sz="2000">
                <a:solidFill>
                  <a:srgbClr val="000000"/>
                </a:solidFill>
              </a:defRPr>
            </a:lvl2pPr>
            <a:lvl3pPr marL="1371600" lvl="2" indent="-355600" algn="l">
              <a:lnSpc>
                <a:spcPct val="100000"/>
              </a:lnSpc>
              <a:spcBef>
                <a:spcPts val="500"/>
              </a:spcBef>
              <a:spcAft>
                <a:spcPts val="0"/>
              </a:spcAft>
              <a:buClr>
                <a:srgbClr val="000000"/>
              </a:buClr>
              <a:buSzPts val="2000"/>
              <a:buChar char="■"/>
              <a:defRPr sz="2000">
                <a:solidFill>
                  <a:srgbClr val="000000"/>
                </a:solidFill>
              </a:defRPr>
            </a:lvl3pPr>
            <a:lvl4pPr marL="1828800" lvl="3" indent="-355600" algn="l">
              <a:lnSpc>
                <a:spcPct val="90000"/>
              </a:lnSpc>
              <a:spcBef>
                <a:spcPts val="500"/>
              </a:spcBef>
              <a:spcAft>
                <a:spcPts val="0"/>
              </a:spcAft>
              <a:buClr>
                <a:srgbClr val="000000"/>
              </a:buClr>
              <a:buSzPts val="2000"/>
              <a:buChar char="●"/>
              <a:defRPr sz="2000">
                <a:solidFill>
                  <a:srgbClr val="000000"/>
                </a:solidFill>
              </a:defRPr>
            </a:lvl4pPr>
            <a:lvl5pPr marL="2286000" lvl="4" indent="-355600" algn="l">
              <a:lnSpc>
                <a:spcPct val="90000"/>
              </a:lnSpc>
              <a:spcBef>
                <a:spcPts val="500"/>
              </a:spcBef>
              <a:spcAft>
                <a:spcPts val="0"/>
              </a:spcAft>
              <a:buClr>
                <a:srgbClr val="000000"/>
              </a:buClr>
              <a:buSzPts val="2000"/>
              <a:buChar char="○"/>
              <a:defRPr sz="2000">
                <a:solidFill>
                  <a:srgbClr val="000000"/>
                </a:solidFill>
              </a:defRPr>
            </a:lvl5pPr>
            <a:lvl6pPr marL="2743200" lvl="5" indent="-355600" algn="l">
              <a:lnSpc>
                <a:spcPct val="90000"/>
              </a:lnSpc>
              <a:spcBef>
                <a:spcPts val="500"/>
              </a:spcBef>
              <a:spcAft>
                <a:spcPts val="0"/>
              </a:spcAft>
              <a:buClr>
                <a:srgbClr val="000000"/>
              </a:buClr>
              <a:buSzPts val="2000"/>
              <a:buChar char="■"/>
              <a:defRPr sz="2000">
                <a:solidFill>
                  <a:srgbClr val="000000"/>
                </a:solidFill>
              </a:defRPr>
            </a:lvl6pPr>
            <a:lvl7pPr marL="3200400" lvl="6" indent="-355600" algn="l">
              <a:lnSpc>
                <a:spcPct val="90000"/>
              </a:lnSpc>
              <a:spcBef>
                <a:spcPts val="500"/>
              </a:spcBef>
              <a:spcAft>
                <a:spcPts val="0"/>
              </a:spcAft>
              <a:buClr>
                <a:srgbClr val="000000"/>
              </a:buClr>
              <a:buSzPts val="2000"/>
              <a:buChar char="●"/>
              <a:defRPr sz="2000">
                <a:solidFill>
                  <a:srgbClr val="000000"/>
                </a:solidFill>
              </a:defRPr>
            </a:lvl7pPr>
            <a:lvl8pPr marL="3657600" lvl="7" indent="-355600" algn="l">
              <a:lnSpc>
                <a:spcPct val="90000"/>
              </a:lnSpc>
              <a:spcBef>
                <a:spcPts val="500"/>
              </a:spcBef>
              <a:spcAft>
                <a:spcPts val="0"/>
              </a:spcAft>
              <a:buClr>
                <a:srgbClr val="000000"/>
              </a:buClr>
              <a:buSzPts val="2000"/>
              <a:buChar char="○"/>
              <a:defRPr sz="2000">
                <a:solidFill>
                  <a:srgbClr val="000000"/>
                </a:solidFill>
              </a:defRPr>
            </a:lvl8pPr>
            <a:lvl9pPr marL="4114800" lvl="8" indent="-355600" algn="l">
              <a:lnSpc>
                <a:spcPct val="90000"/>
              </a:lnSpc>
              <a:spcBef>
                <a:spcPts val="500"/>
              </a:spcBef>
              <a:spcAft>
                <a:spcPts val="0"/>
              </a:spcAft>
              <a:buClr>
                <a:srgbClr val="000000"/>
              </a:buClr>
              <a:buSzPts val="2000"/>
              <a:buChar char="■"/>
              <a:defRPr sz="2000">
                <a:solidFill>
                  <a:srgbClr val="000000"/>
                </a:solidFill>
              </a:defRPr>
            </a:lvl9pPr>
          </a:lstStyle>
          <a:p>
            <a:endParaRPr/>
          </a:p>
        </p:txBody>
      </p:sp>
      <p:sp>
        <p:nvSpPr>
          <p:cNvPr id="47" name="Google Shape;47;p9"/>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005BBB"/>
              </a:buClr>
              <a:buSzPts val="3600"/>
              <a:buFont typeface="Arial"/>
              <a:buNone/>
              <a:defRPr sz="3600">
                <a:solidFill>
                  <a:srgbClr val="005BB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609600" y="381000"/>
            <a:ext cx="109728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10"/>
          <p:cNvSpPr txBox="1">
            <a:spLocks noGrp="1"/>
          </p:cNvSpPr>
          <p:nvPr>
            <p:ph type="body" idx="1"/>
          </p:nvPr>
        </p:nvSpPr>
        <p:spPr>
          <a:xfrm>
            <a:off x="609600" y="1600200"/>
            <a:ext cx="10972800" cy="4530600"/>
          </a:xfrm>
          <a:prstGeom prst="rect">
            <a:avLst/>
          </a:prstGeom>
          <a:noFill/>
          <a:ln>
            <a:noFill/>
          </a:ln>
        </p:spPr>
        <p:txBody>
          <a:bodyPr spcFirstLastPara="1" wrap="square" lIns="91425" tIns="45700" rIns="91425" bIns="45700" anchor="t" anchorCtr="0">
            <a:noAutofit/>
          </a:bodyPr>
          <a:lstStyle>
            <a:lvl1pPr marL="457200" marR="0" lvl="0" indent="-355600" algn="l">
              <a:lnSpc>
                <a:spcPct val="100000"/>
              </a:lnSpc>
              <a:spcBef>
                <a:spcPts val="640"/>
              </a:spcBef>
              <a:spcAft>
                <a:spcPts val="0"/>
              </a:spcAft>
              <a:buSzPts val="2000"/>
              <a:buFont typeface="Times"/>
              <a:buChar char="•"/>
              <a:defRPr b="0" i="0" u="none" strike="noStrike" cap="none">
                <a:latin typeface="Arial"/>
                <a:ea typeface="Arial"/>
                <a:cs typeface="Arial"/>
                <a:sym typeface="Arial"/>
              </a:defRPr>
            </a:lvl1pPr>
            <a:lvl2pPr marL="914400" marR="0" lvl="1" indent="-355600" algn="l">
              <a:lnSpc>
                <a:spcPct val="100000"/>
              </a:lnSpc>
              <a:spcBef>
                <a:spcPts val="560"/>
              </a:spcBef>
              <a:spcAft>
                <a:spcPts val="0"/>
              </a:spcAft>
              <a:buSzPts val="2000"/>
              <a:buFont typeface="Noto Sans"/>
              <a:buChar char="▪"/>
              <a:defRPr b="0" i="0" u="none" strike="noStrike" cap="none">
                <a:latin typeface="Arial"/>
                <a:ea typeface="Arial"/>
                <a:cs typeface="Arial"/>
                <a:sym typeface="Arial"/>
              </a:defRPr>
            </a:lvl2pPr>
            <a:lvl3pPr marL="1371600" marR="0" lvl="2" indent="-355600" algn="l">
              <a:lnSpc>
                <a:spcPct val="100000"/>
              </a:lnSpc>
              <a:spcBef>
                <a:spcPts val="480"/>
              </a:spcBef>
              <a:spcAft>
                <a:spcPts val="0"/>
              </a:spcAft>
              <a:buSzPts val="2000"/>
              <a:buFont typeface="Noto Sans"/>
              <a:buChar char="◉"/>
              <a:defRPr b="0" i="0" u="none" strike="noStrike" cap="none">
                <a:latin typeface="Arial"/>
                <a:ea typeface="Arial"/>
                <a:cs typeface="Arial"/>
                <a:sym typeface="Arial"/>
              </a:defRPr>
            </a:lvl3pPr>
            <a:lvl4pPr marL="1828800" marR="0" lvl="3" indent="-355600" algn="l">
              <a:lnSpc>
                <a:spcPct val="90000"/>
              </a:lnSpc>
              <a:spcBef>
                <a:spcPts val="400"/>
              </a:spcBef>
              <a:spcAft>
                <a:spcPts val="0"/>
              </a:spcAft>
              <a:buSzPts val="2000"/>
              <a:buFont typeface="Arial"/>
              <a:buChar char="–"/>
              <a:defRPr b="0" i="0" u="none" strike="noStrike" cap="none">
                <a:latin typeface="Arial"/>
                <a:ea typeface="Arial"/>
                <a:cs typeface="Arial"/>
                <a:sym typeface="Arial"/>
              </a:defRPr>
            </a:lvl4pPr>
            <a:lvl5pPr marL="2286000" marR="0" lvl="4" indent="-355600" algn="l">
              <a:lnSpc>
                <a:spcPct val="90000"/>
              </a:lnSpc>
              <a:spcBef>
                <a:spcPts val="400"/>
              </a:spcBef>
              <a:spcAft>
                <a:spcPts val="0"/>
              </a:spcAft>
              <a:buSzPts val="2000"/>
              <a:buFont typeface="Noto Sans"/>
              <a:buChar char="⮚"/>
              <a:defRPr b="0" i="0" u="none" strike="noStrike" cap="none">
                <a:latin typeface="Arial"/>
                <a:ea typeface="Arial"/>
                <a:cs typeface="Arial"/>
                <a:sym typeface="Arial"/>
              </a:defRPr>
            </a:lvl5pPr>
            <a:lvl6pPr marL="2743200" marR="0" lvl="5" indent="-355600" algn="l">
              <a:lnSpc>
                <a:spcPct val="90000"/>
              </a:lnSpc>
              <a:spcBef>
                <a:spcPts val="400"/>
              </a:spcBef>
              <a:spcAft>
                <a:spcPts val="0"/>
              </a:spcAft>
              <a:buSzPts val="2000"/>
              <a:buFont typeface="Noto Sans"/>
              <a:buChar char="⮚"/>
              <a:defRPr b="0" i="0" u="none" strike="noStrike" cap="none">
                <a:latin typeface="Arial"/>
                <a:ea typeface="Arial"/>
                <a:cs typeface="Arial"/>
                <a:sym typeface="Arial"/>
              </a:defRPr>
            </a:lvl6pPr>
            <a:lvl7pPr marL="3200400" marR="0" lvl="6" indent="-355600" algn="l">
              <a:lnSpc>
                <a:spcPct val="90000"/>
              </a:lnSpc>
              <a:spcBef>
                <a:spcPts val="400"/>
              </a:spcBef>
              <a:spcAft>
                <a:spcPts val="0"/>
              </a:spcAft>
              <a:buSzPts val="2000"/>
              <a:buFont typeface="Noto Sans"/>
              <a:buChar char="⮚"/>
              <a:defRPr b="0" i="0" u="none" strike="noStrike" cap="none">
                <a:latin typeface="Arial"/>
                <a:ea typeface="Arial"/>
                <a:cs typeface="Arial"/>
                <a:sym typeface="Arial"/>
              </a:defRPr>
            </a:lvl7pPr>
            <a:lvl8pPr marL="3657600" marR="0" lvl="7" indent="-355600" algn="l">
              <a:lnSpc>
                <a:spcPct val="90000"/>
              </a:lnSpc>
              <a:spcBef>
                <a:spcPts val="400"/>
              </a:spcBef>
              <a:spcAft>
                <a:spcPts val="0"/>
              </a:spcAft>
              <a:buSzPts val="2000"/>
              <a:buFont typeface="Noto Sans"/>
              <a:buChar char="⮚"/>
              <a:defRPr b="0" i="0" u="none" strike="noStrike" cap="none">
                <a:latin typeface="Arial"/>
                <a:ea typeface="Arial"/>
                <a:cs typeface="Arial"/>
                <a:sym typeface="Arial"/>
              </a:defRPr>
            </a:lvl8pPr>
            <a:lvl9pPr marL="4114800" marR="0" lvl="8" indent="-355600" algn="l">
              <a:lnSpc>
                <a:spcPct val="90000"/>
              </a:lnSpc>
              <a:spcBef>
                <a:spcPts val="400"/>
              </a:spcBef>
              <a:spcAft>
                <a:spcPts val="0"/>
              </a:spcAft>
              <a:buSzPts val="2000"/>
              <a:buFont typeface="Noto Sans"/>
              <a:buChar char="⮚"/>
              <a:defRPr b="0" i="0" u="none" strike="noStrike" cap="none">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68638" y="0"/>
            <a:ext cx="11696055" cy="6858000"/>
          </a:xfrm>
          <a:prstGeom prst="rect">
            <a:avLst/>
          </a:prstGeom>
          <a:solidFill>
            <a:schemeClr val="lt1"/>
          </a:solidFill>
          <a:ln>
            <a:noFill/>
          </a:ln>
        </p:spPr>
        <p:txBody>
          <a:bodyPr spcFirstLastPara="1" wrap="square" lIns="91425" tIns="45700" rIns="91425" bIns="45700" anchor="ctr" anchorCtr="0">
            <a:noAutofit/>
          </a:bodyPr>
          <a:lstStyle/>
          <a:p>
            <a:pPr marL="2743131" marR="0" lvl="6"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a:t>
            </a:r>
            <a:endParaRPr sz="2400" b="0" i="0" u="none" strike="noStrike" cap="none">
              <a:solidFill>
                <a:schemeClr val="lt1"/>
              </a:solidFill>
              <a:latin typeface="Arial"/>
              <a:ea typeface="Arial"/>
              <a:cs typeface="Arial"/>
              <a:sym typeface="Arial"/>
            </a:endParaRPr>
          </a:p>
        </p:txBody>
      </p:sp>
      <p:sp>
        <p:nvSpPr>
          <p:cNvPr id="11" name="Google Shape;11;p1"/>
          <p:cNvSpPr txBox="1"/>
          <p:nvPr/>
        </p:nvSpPr>
        <p:spPr>
          <a:xfrm>
            <a:off x="2045778" y="1023929"/>
            <a:ext cx="8557756" cy="1402691"/>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chemeClr val="dk1"/>
              </a:buClr>
              <a:buSzPts val="4800"/>
              <a:buFont typeface="Arial"/>
              <a:buNone/>
            </a:pPr>
            <a:endParaRPr sz="4800" b="1" i="0" u="none" strike="noStrike" cap="none">
              <a:solidFill>
                <a:schemeClr val="dk1"/>
              </a:solidFill>
              <a:latin typeface="Georgia"/>
              <a:ea typeface="Georgia"/>
              <a:cs typeface="Georgia"/>
              <a:sym typeface="Georgia"/>
            </a:endParaRPr>
          </a:p>
        </p:txBody>
      </p:sp>
      <p:sp>
        <p:nvSpPr>
          <p:cNvPr id="12" name="Google Shape;12;p1"/>
          <p:cNvSpPr txBox="1"/>
          <p:nvPr/>
        </p:nvSpPr>
        <p:spPr>
          <a:xfrm>
            <a:off x="2045778" y="2555888"/>
            <a:ext cx="8557756" cy="3078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28383"/>
              </a:buClr>
              <a:buSzPts val="1600"/>
              <a:buFont typeface="Arial"/>
              <a:buNone/>
            </a:pPr>
            <a:endParaRPr sz="1600" b="0" i="0" u="none" strike="noStrike" cap="none">
              <a:solidFill>
                <a:srgbClr val="828383"/>
              </a:solidFill>
              <a:latin typeface="Arial"/>
              <a:ea typeface="Arial"/>
              <a:cs typeface="Arial"/>
              <a:sym typeface="Arial"/>
            </a:endParaRPr>
          </a:p>
        </p:txBody>
      </p:sp>
      <p:pic>
        <p:nvPicPr>
          <p:cNvPr id="13" name="Google Shape;13;p1"/>
          <p:cNvPicPr preferRelativeResize="0"/>
          <p:nvPr/>
        </p:nvPicPr>
        <p:blipFill rotWithShape="1">
          <a:blip r:embed="rId11">
            <a:alphaModFix/>
          </a:blip>
          <a:srcRect/>
          <a:stretch/>
        </p:blipFill>
        <p:spPr>
          <a:xfrm>
            <a:off x="-1" y="0"/>
            <a:ext cx="12188951" cy="6857999"/>
          </a:xfrm>
          <a:prstGeom prst="rect">
            <a:avLst/>
          </a:prstGeom>
          <a:noFill/>
          <a:ln>
            <a:noFill/>
          </a:ln>
        </p:spPr>
      </p:pic>
      <p:sp>
        <p:nvSpPr>
          <p:cNvPr id="14" name="Google Shape;14;p1"/>
          <p:cNvSpPr txBox="1">
            <a:spLocks noGrp="1"/>
          </p:cNvSpPr>
          <p:nvPr>
            <p:ph type="body" idx="1"/>
          </p:nvPr>
        </p:nvSpPr>
        <p:spPr>
          <a:xfrm>
            <a:off x="566925" y="2320100"/>
            <a:ext cx="11204400" cy="38133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500"/>
              </a:spcBef>
              <a:spcAft>
                <a:spcPts val="0"/>
              </a:spcAft>
              <a:buClr>
                <a:srgbClr val="000000"/>
              </a:buClr>
              <a:buSzPts val="2000"/>
              <a:buFont typeface="Merriweather Sans"/>
              <a:buChar char="-"/>
              <a:defRPr sz="2000" b="0" i="0" u="none" strike="noStrike" cap="none">
                <a:solidFill>
                  <a:srgbClr val="000000"/>
                </a:solidFill>
                <a:latin typeface="Arial"/>
                <a:ea typeface="Arial"/>
                <a:cs typeface="Arial"/>
                <a:sym typeface="Arial"/>
              </a:defRPr>
            </a:lvl3pPr>
            <a:lvl4pPr marL="1828800" marR="0" lvl="3"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90000"/>
              </a:lnSpc>
              <a:spcBef>
                <a:spcPts val="5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
        <p:nvSpPr>
          <p:cNvPr id="15" name="Google Shape;15;p1"/>
          <p:cNvSpPr txBox="1">
            <a:spLocks noGrp="1"/>
          </p:cNvSpPr>
          <p:nvPr>
            <p:ph type="title"/>
          </p:nvPr>
        </p:nvSpPr>
        <p:spPr>
          <a:xfrm>
            <a:off x="566928" y="1316736"/>
            <a:ext cx="10515600" cy="86843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
          <p:cNvSpPr txBox="1"/>
          <p:nvPr/>
        </p:nvSpPr>
        <p:spPr>
          <a:xfrm>
            <a:off x="11045952" y="6221885"/>
            <a:ext cx="725424" cy="534516"/>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dk1"/>
                </a:solidFill>
                <a:latin typeface="Arial"/>
                <a:ea typeface="Arial"/>
                <a:cs typeface="Arial"/>
                <a:sym typeface="Arial"/>
              </a:rPr>
              <a:t>‹#›</a:t>
            </a:fld>
            <a:endParaRPr sz="1600" b="1" i="0" u="none" strike="noStrike" cap="none">
              <a:solidFill>
                <a:schemeClr val="dk1"/>
              </a:solidFill>
              <a:latin typeface="Arial"/>
              <a:ea typeface="Arial"/>
              <a:cs typeface="Arial"/>
              <a:sym typeface="Arial"/>
            </a:endParaRPr>
          </a:p>
        </p:txBody>
      </p:sp>
      <p:pic>
        <p:nvPicPr>
          <p:cNvPr id="17" name="Google Shape;17;p1"/>
          <p:cNvPicPr preferRelativeResize="0"/>
          <p:nvPr/>
        </p:nvPicPr>
        <p:blipFill rotWithShape="1">
          <a:blip r:embed="rId12">
            <a:alphaModFix/>
          </a:blip>
          <a:srcRect/>
          <a:stretch/>
        </p:blipFill>
        <p:spPr>
          <a:xfrm>
            <a:off x="221047" y="108102"/>
            <a:ext cx="2959475" cy="6368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33.xml"/><Relationship Id="rId5" Type="http://schemas.openxmlformats.org/officeDocument/2006/relationships/slide" Target="slide12.xml"/><Relationship Id="rId10" Type="http://schemas.openxmlformats.org/officeDocument/2006/relationships/slide" Target="slide28.xml"/><Relationship Id="rId4" Type="http://schemas.openxmlformats.org/officeDocument/2006/relationships/slide" Target="slide7.xml"/><Relationship Id="rId9" Type="http://schemas.openxmlformats.org/officeDocument/2006/relationships/slide" Target="slide2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map-associative-containers-the-c-standard-template-library-st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cplusplus.com/reference/map/map/fin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a:off x="658368" y="1490472"/>
            <a:ext cx="6638400" cy="2386500"/>
          </a:xfrm>
          <a:prstGeom prst="rect">
            <a:avLst/>
          </a:prstGeom>
          <a:noFill/>
          <a:ln>
            <a:noFill/>
          </a:ln>
        </p:spPr>
        <p:txBody>
          <a:bodyPr spcFirstLastPara="1" wrap="square" lIns="0" tIns="45700" rIns="91425" bIns="45700" anchor="b" anchorCtr="0">
            <a:noAutofit/>
          </a:bodyPr>
          <a:lstStyle/>
          <a:p>
            <a:pPr marL="0" lvl="0" indent="0" algn="l" rtl="0">
              <a:lnSpc>
                <a:spcPct val="96666"/>
              </a:lnSpc>
              <a:spcBef>
                <a:spcPts val="0"/>
              </a:spcBef>
              <a:spcAft>
                <a:spcPts val="0"/>
              </a:spcAft>
              <a:buClr>
                <a:schemeClr val="lt1"/>
              </a:buClr>
              <a:buSzPts val="6000"/>
              <a:buFont typeface="Arial"/>
              <a:buNone/>
            </a:pPr>
            <a:r>
              <a:rPr lang="en-US"/>
              <a:t>CSE 321</a:t>
            </a:r>
            <a:endParaRPr/>
          </a:p>
          <a:p>
            <a:pPr marL="0" lvl="0" indent="0" algn="l" rtl="0">
              <a:lnSpc>
                <a:spcPct val="96666"/>
              </a:lnSpc>
              <a:spcBef>
                <a:spcPts val="0"/>
              </a:spcBef>
              <a:spcAft>
                <a:spcPts val="0"/>
              </a:spcAft>
              <a:buClr>
                <a:schemeClr val="lt1"/>
              </a:buClr>
              <a:buSzPts val="6000"/>
              <a:buFont typeface="Arial"/>
              <a:buNone/>
            </a:pPr>
            <a:r>
              <a:rPr lang="en-US" sz="2400"/>
              <a:t>Real Time and Embedded Operating Systems</a:t>
            </a:r>
            <a:endParaRPr sz="2400"/>
          </a:p>
        </p:txBody>
      </p:sp>
      <p:sp>
        <p:nvSpPr>
          <p:cNvPr id="56" name="Google Shape;56;p11"/>
          <p:cNvSpPr txBox="1">
            <a:spLocks noGrp="1"/>
          </p:cNvSpPr>
          <p:nvPr>
            <p:ph type="body" idx="1"/>
          </p:nvPr>
        </p:nvSpPr>
        <p:spPr>
          <a:xfrm>
            <a:off x="658368" y="3968496"/>
            <a:ext cx="6638400" cy="1650300"/>
          </a:xfrm>
          <a:prstGeom prst="rect">
            <a:avLst/>
          </a:prstGeom>
          <a:noFill/>
          <a:ln>
            <a:noFill/>
          </a:ln>
        </p:spPr>
        <p:txBody>
          <a:bodyPr spcFirstLastPara="1" wrap="square" lIns="0" tIns="45700" rIns="91425" bIns="45700" anchor="t" anchorCtr="0">
            <a:noAutofit/>
          </a:bodyPr>
          <a:lstStyle/>
          <a:p>
            <a:pPr marL="0" lvl="0" indent="0" algn="l" rtl="0">
              <a:lnSpc>
                <a:spcPct val="100000"/>
              </a:lnSpc>
              <a:spcBef>
                <a:spcPts val="1000"/>
              </a:spcBef>
              <a:spcAft>
                <a:spcPts val="0"/>
              </a:spcAft>
              <a:buSzPts val="2800"/>
              <a:buNone/>
            </a:pPr>
            <a:r>
              <a:rPr lang="en-US"/>
              <a:t>Project </a:t>
            </a:r>
            <a:r>
              <a:rPr lang="en-US" b="1"/>
              <a:t>3, Fall 2022</a:t>
            </a:r>
            <a:endParaRPr b="1"/>
          </a:p>
          <a:p>
            <a:pPr marL="0" lvl="0" indent="0" algn="l" rtl="0">
              <a:lnSpc>
                <a:spcPct val="100000"/>
              </a:lnSpc>
              <a:spcBef>
                <a:spcPts val="1000"/>
              </a:spcBef>
              <a:spcAft>
                <a:spcPts val="0"/>
              </a:spcAft>
              <a:buSzPts val="2800"/>
              <a:buNone/>
            </a:pPr>
            <a:r>
              <a:rPr lang="en-US" b="1"/>
              <a:t>Joseph Yang</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Features</a:t>
            </a:r>
            <a:endParaRPr/>
          </a:p>
        </p:txBody>
      </p:sp>
      <p:sp>
        <p:nvSpPr>
          <p:cNvPr id="122" name="Google Shape;122;p20"/>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2000"/>
              <a:buFont typeface="Arial"/>
              <a:buChar char="•"/>
            </a:pPr>
            <a:r>
              <a:rPr lang="en-US"/>
              <a:t>Left IR sensor gives ‘.’ and right IR sensor gives ‘-’</a:t>
            </a:r>
            <a:endParaRPr/>
          </a:p>
          <a:p>
            <a:pPr marL="571500" lvl="0" indent="-342900" algn="l" rtl="0">
              <a:lnSpc>
                <a:spcPct val="100000"/>
              </a:lnSpc>
              <a:spcBef>
                <a:spcPts val="1000"/>
              </a:spcBef>
              <a:spcAft>
                <a:spcPts val="0"/>
              </a:spcAft>
              <a:buSzPts val="2000"/>
              <a:buChar char="•"/>
            </a:pPr>
            <a:r>
              <a:rPr lang="en-US"/>
              <a:t>With every input detected, the buzzer makes noise</a:t>
            </a:r>
            <a:endParaRPr/>
          </a:p>
          <a:p>
            <a:pPr marL="571500" lvl="0" indent="-342900" algn="l" rtl="0">
              <a:lnSpc>
                <a:spcPct val="100000"/>
              </a:lnSpc>
              <a:spcBef>
                <a:spcPts val="1000"/>
              </a:spcBef>
              <a:spcAft>
                <a:spcPts val="0"/>
              </a:spcAft>
              <a:buSzPts val="2000"/>
              <a:buChar char="•"/>
            </a:pPr>
            <a:r>
              <a:rPr lang="en-US"/>
              <a:t>With every input detected, the LCD will display user’s input</a:t>
            </a:r>
            <a:endParaRPr/>
          </a:p>
          <a:p>
            <a:pPr marL="571500" lvl="0" indent="-342900" algn="l" rtl="0">
              <a:lnSpc>
                <a:spcPct val="100000"/>
              </a:lnSpc>
              <a:spcBef>
                <a:spcPts val="1000"/>
              </a:spcBef>
              <a:spcAft>
                <a:spcPts val="0"/>
              </a:spcAft>
              <a:buSzPts val="2000"/>
              <a:buChar char="•"/>
            </a:pPr>
            <a:r>
              <a:rPr lang="en-US"/>
              <a:t>Keypad ‘1’ translate user input and display the character in the LCD</a:t>
            </a:r>
            <a:endParaRPr/>
          </a:p>
          <a:p>
            <a:pPr marL="571500" lvl="0" indent="-342900" algn="l" rtl="0">
              <a:lnSpc>
                <a:spcPct val="100000"/>
              </a:lnSpc>
              <a:spcBef>
                <a:spcPts val="1000"/>
              </a:spcBef>
              <a:spcAft>
                <a:spcPts val="0"/>
              </a:spcAft>
              <a:buSzPts val="2000"/>
              <a:buChar char="•"/>
            </a:pPr>
            <a:r>
              <a:rPr lang="en-US"/>
              <a:t>Keypad ‘2’ clear user input if they make a mistake</a:t>
            </a:r>
            <a:endParaRPr/>
          </a:p>
          <a:p>
            <a:pPr marL="571500" lvl="0" indent="-342900" algn="l" rtl="0">
              <a:lnSpc>
                <a:spcPct val="100000"/>
              </a:lnSpc>
              <a:spcBef>
                <a:spcPts val="1000"/>
              </a:spcBef>
              <a:spcAft>
                <a:spcPts val="0"/>
              </a:spcAft>
              <a:buSzPts val="2000"/>
              <a:buChar char="•"/>
            </a:pPr>
            <a:r>
              <a:rPr lang="en-US"/>
              <a:t>Keypad ‘3’ clear user input and translated code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Application</a:t>
            </a:r>
            <a:endParaRPr/>
          </a:p>
        </p:txBody>
      </p:sp>
      <p:sp>
        <p:nvSpPr>
          <p:cNvPr id="129" name="Google Shape;129;p21"/>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1000"/>
              </a:spcBef>
              <a:spcAft>
                <a:spcPts val="0"/>
              </a:spcAft>
              <a:buSzPts val="2000"/>
              <a:buNone/>
            </a:pPr>
            <a:r>
              <a:rPr lang="en-US"/>
              <a:t>System can be used for:</a:t>
            </a:r>
            <a:endParaRPr/>
          </a:p>
          <a:p>
            <a:pPr marL="571500" lvl="0" indent="-342900" algn="l" rtl="0">
              <a:lnSpc>
                <a:spcPct val="100000"/>
              </a:lnSpc>
              <a:spcBef>
                <a:spcPts val="1000"/>
              </a:spcBef>
              <a:spcAft>
                <a:spcPts val="0"/>
              </a:spcAft>
              <a:buSzPts val="2000"/>
              <a:buFont typeface="Arial"/>
              <a:buChar char="•"/>
            </a:pPr>
            <a:r>
              <a:rPr lang="en-US"/>
              <a:t>Radio communication</a:t>
            </a:r>
            <a:endParaRPr/>
          </a:p>
          <a:p>
            <a:pPr marL="571500" lvl="0" indent="-342900" algn="l" rtl="0">
              <a:lnSpc>
                <a:spcPct val="100000"/>
              </a:lnSpc>
              <a:spcBef>
                <a:spcPts val="1000"/>
              </a:spcBef>
              <a:spcAft>
                <a:spcPts val="0"/>
              </a:spcAft>
              <a:buSzPts val="2000"/>
              <a:buChar char="•"/>
            </a:pPr>
            <a:r>
              <a:rPr lang="en-US"/>
              <a:t>Implement passwords for any locks</a:t>
            </a:r>
            <a:endParaRPr/>
          </a:p>
          <a:p>
            <a:pPr marL="571500" lvl="0" indent="-342900" algn="l" rtl="0">
              <a:lnSpc>
                <a:spcPct val="100000"/>
              </a:lnSpc>
              <a:spcBef>
                <a:spcPts val="1000"/>
              </a:spcBef>
              <a:spcAft>
                <a:spcPts val="0"/>
              </a:spcAft>
              <a:buSzPts val="2000"/>
              <a:buChar char="•"/>
            </a:pPr>
            <a:r>
              <a:rPr lang="en-US"/>
              <a:t>People who likes to communicate in morse code</a:t>
            </a:r>
            <a:endParaRPr/>
          </a:p>
        </p:txBody>
      </p:sp>
      <p:pic>
        <p:nvPicPr>
          <p:cNvPr id="130" name="Google Shape;130;p21"/>
          <p:cNvPicPr preferRelativeResize="0"/>
          <p:nvPr/>
        </p:nvPicPr>
        <p:blipFill>
          <a:blip r:embed="rId3">
            <a:alphaModFix/>
          </a:blip>
          <a:stretch>
            <a:fillRect/>
          </a:stretch>
        </p:blipFill>
        <p:spPr>
          <a:xfrm>
            <a:off x="7162800" y="1320800"/>
            <a:ext cx="4531750" cy="453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Internal Features</a:t>
            </a:r>
            <a:endParaRPr/>
          </a:p>
        </p:txBody>
      </p:sp>
      <p:sp>
        <p:nvSpPr>
          <p:cNvPr id="137" name="Google Shape;137;p22"/>
          <p:cNvSpPr txBox="1">
            <a:spLocks noGrp="1"/>
          </p:cNvSpPr>
          <p:nvPr>
            <p:ph type="subTitle" idx="1"/>
          </p:nvPr>
        </p:nvSpPr>
        <p:spPr>
          <a:xfrm>
            <a:off x="658368" y="3970337"/>
            <a:ext cx="6638400" cy="2213100"/>
          </a:xfrm>
          <a:prstGeom prst="rect">
            <a:avLst/>
          </a:prstGeom>
        </p:spPr>
        <p:txBody>
          <a:bodyPr spcFirstLastPara="1" wrap="square" lIns="0"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Watchdog</a:t>
            </a:r>
            <a:endParaRPr/>
          </a:p>
        </p:txBody>
      </p:sp>
      <p:sp>
        <p:nvSpPr>
          <p:cNvPr id="144" name="Google Shape;144;p23"/>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Watchdog is a way to resets the system in case of any failures or malfunction</a:t>
            </a:r>
            <a:endParaRPr/>
          </a:p>
          <a:p>
            <a:pPr marL="457200" lvl="0" indent="-355600" algn="l" rtl="0">
              <a:spcBef>
                <a:spcPts val="0"/>
              </a:spcBef>
              <a:spcAft>
                <a:spcPts val="0"/>
              </a:spcAft>
              <a:buSzPts val="2000"/>
              <a:buChar char="●"/>
            </a:pPr>
            <a:r>
              <a:rPr lang="en-US"/>
              <a:t>Watchdog is implemented to reset the LCD if the system assumes the user is inactive for more than 30 seconds</a:t>
            </a:r>
            <a:endParaRPr/>
          </a:p>
          <a:p>
            <a:pPr marL="0" lvl="0" indent="0" algn="l" rtl="0">
              <a:spcBef>
                <a:spcPts val="1000"/>
              </a:spcBef>
              <a:spcAft>
                <a:spcPts val="0"/>
              </a:spcAft>
              <a:buNone/>
            </a:pPr>
            <a:r>
              <a:rPr lang="en-US"/>
              <a:t>Global:</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Main:</a:t>
            </a:r>
            <a:endParaRPr/>
          </a:p>
          <a:p>
            <a:pPr marL="0" lvl="0" indent="0" algn="l" rtl="0">
              <a:spcBef>
                <a:spcPts val="1000"/>
              </a:spcBef>
              <a:spcAft>
                <a:spcPts val="0"/>
              </a:spcAft>
              <a:buNone/>
            </a:pPr>
            <a:endParaRPr/>
          </a:p>
        </p:txBody>
      </p:sp>
      <p:pic>
        <p:nvPicPr>
          <p:cNvPr id="145" name="Google Shape;145;p23"/>
          <p:cNvPicPr preferRelativeResize="0"/>
          <p:nvPr/>
        </p:nvPicPr>
        <p:blipFill>
          <a:blip r:embed="rId3">
            <a:alphaModFix/>
          </a:blip>
          <a:stretch>
            <a:fillRect/>
          </a:stretch>
        </p:blipFill>
        <p:spPr>
          <a:xfrm>
            <a:off x="660398" y="3751313"/>
            <a:ext cx="6593832" cy="716100"/>
          </a:xfrm>
          <a:prstGeom prst="rect">
            <a:avLst/>
          </a:prstGeom>
          <a:noFill/>
          <a:ln>
            <a:noFill/>
          </a:ln>
        </p:spPr>
      </p:pic>
      <p:pic>
        <p:nvPicPr>
          <p:cNvPr id="146" name="Google Shape;146;p23"/>
          <p:cNvPicPr preferRelativeResize="0"/>
          <p:nvPr/>
        </p:nvPicPr>
        <p:blipFill>
          <a:blip r:embed="rId4">
            <a:alphaModFix/>
          </a:blip>
          <a:stretch>
            <a:fillRect/>
          </a:stretch>
        </p:blipFill>
        <p:spPr>
          <a:xfrm>
            <a:off x="660398" y="5020041"/>
            <a:ext cx="4015375" cy="131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Watchdog</a:t>
            </a:r>
            <a:endParaRPr/>
          </a:p>
        </p:txBody>
      </p:sp>
      <p:sp>
        <p:nvSpPr>
          <p:cNvPr id="153" name="Google Shape;153;p24"/>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With every input, the function will reset the watchdog to assume user is still using the system</a:t>
            </a:r>
            <a:endParaRPr/>
          </a:p>
        </p:txBody>
      </p:sp>
      <p:pic>
        <p:nvPicPr>
          <p:cNvPr id="154" name="Google Shape;154;p24"/>
          <p:cNvPicPr preferRelativeResize="0"/>
          <p:nvPr/>
        </p:nvPicPr>
        <p:blipFill>
          <a:blip r:embed="rId3">
            <a:alphaModFix/>
          </a:blip>
          <a:stretch>
            <a:fillRect/>
          </a:stretch>
        </p:blipFill>
        <p:spPr>
          <a:xfrm>
            <a:off x="566925" y="2909263"/>
            <a:ext cx="10860940" cy="3173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Synchronization Technique</a:t>
            </a:r>
            <a:endParaRPr/>
          </a:p>
        </p:txBody>
      </p:sp>
      <p:sp>
        <p:nvSpPr>
          <p:cNvPr id="161" name="Google Shape;161;p25"/>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A synchronization technique is a way to have multiple threads running simultaneously cooperate to each other. </a:t>
            </a:r>
            <a:endParaRPr/>
          </a:p>
          <a:p>
            <a:pPr marL="457200" lvl="0" indent="-355600" algn="l" rtl="0">
              <a:spcBef>
                <a:spcPts val="0"/>
              </a:spcBef>
              <a:spcAft>
                <a:spcPts val="0"/>
              </a:spcAft>
              <a:buSzPts val="2000"/>
              <a:buChar char="●"/>
            </a:pPr>
            <a:r>
              <a:rPr lang="en-US"/>
              <a:t>Mutex is used in this project, it allows multiple thread to take turns in sharing resources</a:t>
            </a:r>
            <a:endParaRPr/>
          </a:p>
        </p:txBody>
      </p:sp>
      <p:pic>
        <p:nvPicPr>
          <p:cNvPr id="162" name="Google Shape;162;p25"/>
          <p:cNvPicPr preferRelativeResize="0"/>
          <p:nvPr/>
        </p:nvPicPr>
        <p:blipFill>
          <a:blip r:embed="rId3">
            <a:alphaModFix/>
          </a:blip>
          <a:stretch>
            <a:fillRect/>
          </a:stretch>
        </p:blipFill>
        <p:spPr>
          <a:xfrm>
            <a:off x="1341000" y="3771338"/>
            <a:ext cx="8972550" cy="67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Synchronization Technique</a:t>
            </a:r>
            <a:endParaRPr/>
          </a:p>
        </p:txBody>
      </p:sp>
      <p:sp>
        <p:nvSpPr>
          <p:cNvPr id="169" name="Google Shape;169;p26"/>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Mutexes are used on the IR sensors so it can have access to the signal variable one at a time.</a:t>
            </a:r>
            <a:endParaRPr/>
          </a:p>
          <a:p>
            <a:pPr marL="457200" lvl="0" indent="-355600" algn="l" rtl="0">
              <a:spcBef>
                <a:spcPts val="0"/>
              </a:spcBef>
              <a:spcAft>
                <a:spcPts val="0"/>
              </a:spcAft>
              <a:buSzPts val="2000"/>
              <a:buChar char="●"/>
            </a:pPr>
            <a:r>
              <a:rPr lang="en-US"/>
              <a:t>It doesn’t confuses what to put in for the user input </a:t>
            </a:r>
            <a:endParaRPr/>
          </a:p>
        </p:txBody>
      </p:sp>
      <p:pic>
        <p:nvPicPr>
          <p:cNvPr id="170" name="Google Shape;170;p26"/>
          <p:cNvPicPr preferRelativeResize="0"/>
          <p:nvPr/>
        </p:nvPicPr>
        <p:blipFill>
          <a:blip r:embed="rId3">
            <a:alphaModFix/>
          </a:blip>
          <a:stretch>
            <a:fillRect/>
          </a:stretch>
        </p:blipFill>
        <p:spPr>
          <a:xfrm>
            <a:off x="2391288" y="3361125"/>
            <a:ext cx="6871974" cy="301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Bitwise Driver</a:t>
            </a:r>
            <a:endParaRPr/>
          </a:p>
        </p:txBody>
      </p:sp>
      <p:sp>
        <p:nvSpPr>
          <p:cNvPr id="177" name="Google Shape;177;p27"/>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dirty="0"/>
              <a:t>Bitwise driver is controlling the bits in the microcontroller that makes the pins act a specific way</a:t>
            </a:r>
            <a:endParaRPr dirty="0"/>
          </a:p>
          <a:p>
            <a:pPr marL="457200" lvl="0" indent="-355600" algn="l" rtl="0">
              <a:spcBef>
                <a:spcPts val="0"/>
              </a:spcBef>
              <a:spcAft>
                <a:spcPts val="0"/>
              </a:spcAft>
              <a:buSzPts val="2000"/>
              <a:buChar char="●"/>
            </a:pPr>
            <a:r>
              <a:rPr lang="en-US" dirty="0"/>
              <a:t>The main program changes specific pins to read an input and provide an output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			Below here makes one of the pin to provide voltage</a:t>
            </a:r>
            <a:endParaRPr dirty="0"/>
          </a:p>
          <a:p>
            <a:pPr marL="0" lvl="0" indent="0" algn="l" rtl="0">
              <a:spcBef>
                <a:spcPts val="1000"/>
              </a:spcBef>
              <a:spcAft>
                <a:spcPts val="0"/>
              </a:spcAft>
              <a:buNone/>
            </a:pPr>
            <a:r>
              <a:rPr lang="en-US" dirty="0"/>
              <a:t>			</a:t>
            </a:r>
            <a:endParaRPr dirty="0"/>
          </a:p>
          <a:p>
            <a:pPr marL="0" lvl="0" indent="0" algn="l" rtl="0">
              <a:spcBef>
                <a:spcPts val="1000"/>
              </a:spcBef>
              <a:spcAft>
                <a:spcPts val="0"/>
              </a:spcAft>
              <a:buNone/>
            </a:pPr>
            <a:r>
              <a:rPr lang="en-US" dirty="0"/>
              <a:t>						</a:t>
            </a:r>
            <a:endParaRPr dirty="0"/>
          </a:p>
        </p:txBody>
      </p:sp>
      <p:pic>
        <p:nvPicPr>
          <p:cNvPr id="178" name="Google Shape;178;p27"/>
          <p:cNvPicPr preferRelativeResize="0"/>
          <p:nvPr/>
        </p:nvPicPr>
        <p:blipFill rotWithShape="1">
          <a:blip r:embed="rId3">
            <a:alphaModFix/>
          </a:blip>
          <a:srcRect r="46794"/>
          <a:stretch/>
        </p:blipFill>
        <p:spPr>
          <a:xfrm>
            <a:off x="766875" y="3364825"/>
            <a:ext cx="2379449" cy="3293426"/>
          </a:xfrm>
          <a:prstGeom prst="rect">
            <a:avLst/>
          </a:prstGeom>
          <a:noFill/>
          <a:ln>
            <a:noFill/>
          </a:ln>
        </p:spPr>
      </p:pic>
      <p:pic>
        <p:nvPicPr>
          <p:cNvPr id="179" name="Google Shape;179;p27"/>
          <p:cNvPicPr preferRelativeResize="0"/>
          <p:nvPr/>
        </p:nvPicPr>
        <p:blipFill rotWithShape="1">
          <a:blip r:embed="rId4">
            <a:alphaModFix/>
          </a:blip>
          <a:srcRect r="7037"/>
          <a:stretch/>
        </p:blipFill>
        <p:spPr>
          <a:xfrm>
            <a:off x="3408525" y="4404425"/>
            <a:ext cx="8270549" cy="466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Protect The Critical Section</a:t>
            </a:r>
            <a:endParaRPr/>
          </a:p>
        </p:txBody>
      </p:sp>
      <p:sp>
        <p:nvSpPr>
          <p:cNvPr id="186" name="Google Shape;186;p28"/>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Critical section is protected by using an EventQueue that allows synchronization between multiple threads</a:t>
            </a:r>
            <a:endParaRPr/>
          </a:p>
          <a:p>
            <a:pPr marL="457200" lvl="0" indent="-355600" algn="l" rtl="0">
              <a:spcBef>
                <a:spcPts val="0"/>
              </a:spcBef>
              <a:spcAft>
                <a:spcPts val="0"/>
              </a:spcAft>
              <a:buSzPts val="2000"/>
              <a:buChar char="●"/>
            </a:pPr>
            <a:r>
              <a:rPr lang="en-US"/>
              <a:t>EventQueue is used for the IR sensors</a:t>
            </a:r>
            <a:endParaRPr/>
          </a:p>
        </p:txBody>
      </p:sp>
      <p:pic>
        <p:nvPicPr>
          <p:cNvPr id="187" name="Google Shape;187;p28"/>
          <p:cNvPicPr preferRelativeResize="0"/>
          <p:nvPr/>
        </p:nvPicPr>
        <p:blipFill>
          <a:blip r:embed="rId3">
            <a:alphaModFix/>
          </a:blip>
          <a:stretch>
            <a:fillRect/>
          </a:stretch>
        </p:blipFill>
        <p:spPr>
          <a:xfrm>
            <a:off x="773996" y="3456988"/>
            <a:ext cx="7015250" cy="207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Protect The Critical Section</a:t>
            </a:r>
            <a:endParaRPr/>
          </a:p>
        </p:txBody>
      </p:sp>
      <p:sp>
        <p:nvSpPr>
          <p:cNvPr id="194" name="Google Shape;194;p29"/>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By using EventQueue it’s to ensure that any inputs given from the IRs will be safe and won’t mess up the shared resources. In this case that would be the signal and user_input global variables</a:t>
            </a:r>
            <a:endParaRPr/>
          </a:p>
          <a:p>
            <a:pPr marL="0" lvl="0" indent="0" algn="l" rtl="0">
              <a:spcBef>
                <a:spcPts val="1000"/>
              </a:spcBef>
              <a:spcAft>
                <a:spcPts val="0"/>
              </a:spcAft>
              <a:buNone/>
            </a:pPr>
            <a:r>
              <a:rPr lang="en-US"/>
              <a:t> Main code:</a:t>
            </a:r>
            <a:endParaRPr/>
          </a:p>
        </p:txBody>
      </p:sp>
      <p:pic>
        <p:nvPicPr>
          <p:cNvPr id="195" name="Google Shape;195;p29"/>
          <p:cNvPicPr preferRelativeResize="0"/>
          <p:nvPr/>
        </p:nvPicPr>
        <p:blipFill>
          <a:blip r:embed="rId3">
            <a:alphaModFix/>
          </a:blip>
          <a:stretch>
            <a:fillRect/>
          </a:stretch>
        </p:blipFill>
        <p:spPr>
          <a:xfrm>
            <a:off x="660388" y="3717150"/>
            <a:ext cx="7765424" cy="222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600"/>
              <a:buNone/>
            </a:pPr>
            <a:r>
              <a:rPr lang="en-US"/>
              <a:t>Table of Contents</a:t>
            </a:r>
            <a:endParaRPr/>
          </a:p>
        </p:txBody>
      </p:sp>
      <p:sp>
        <p:nvSpPr>
          <p:cNvPr id="63" name="Google Shape;63;p12"/>
          <p:cNvSpPr txBox="1">
            <a:spLocks noGrp="1"/>
          </p:cNvSpPr>
          <p:nvPr>
            <p:ph type="body" idx="1"/>
          </p:nvPr>
        </p:nvSpPr>
        <p:spPr>
          <a:xfrm>
            <a:off x="569475" y="2196350"/>
            <a:ext cx="4797000" cy="38481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AutoNum type="arabicPeriod"/>
            </a:pPr>
            <a:r>
              <a:rPr lang="en-US" u="sng">
                <a:solidFill>
                  <a:schemeClr val="hlink"/>
                </a:solidFill>
                <a:hlinkClick r:id="rId3" action="ppaction://hlinksldjump"/>
              </a:rPr>
              <a:t>Introduction</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4" action="ppaction://hlinksldjump"/>
              </a:rPr>
              <a:t>Project Overview</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5" action="ppaction://hlinksldjump"/>
              </a:rPr>
              <a:t>Internal Features</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6" action="ppaction://hlinksldjump"/>
              </a:rPr>
              <a:t>Development Timeline</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7" action="ppaction://hlinksldjump"/>
              </a:rPr>
              <a:t>Block Diagram</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8" action="ppaction://hlinksldjump"/>
              </a:rPr>
              <a:t>Diagram of System</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9" action="ppaction://hlinksldjump"/>
              </a:rPr>
              <a:t>Bill of Materials</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10" action="ppaction://hlinksldjump"/>
              </a:rPr>
              <a:t>User Instruction</a:t>
            </a:r>
            <a:endParaRPr/>
          </a:p>
          <a:p>
            <a:pPr marL="457200" lvl="0" indent="-355600" algn="l" rtl="0">
              <a:lnSpc>
                <a:spcPct val="100000"/>
              </a:lnSpc>
              <a:spcBef>
                <a:spcPts val="0"/>
              </a:spcBef>
              <a:spcAft>
                <a:spcPts val="0"/>
              </a:spcAft>
              <a:buSzPts val="2000"/>
              <a:buAutoNum type="arabicPeriod"/>
            </a:pPr>
            <a:r>
              <a:rPr lang="en-US" u="sng">
                <a:solidFill>
                  <a:schemeClr val="hlink"/>
                </a:solidFill>
                <a:hlinkClick r:id="rId11" action="ppaction://hlinksldjump"/>
              </a:rPr>
              <a:t>Result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Thread/Task Incorporated</a:t>
            </a:r>
            <a:endParaRPr/>
          </a:p>
        </p:txBody>
      </p:sp>
      <p:sp>
        <p:nvSpPr>
          <p:cNvPr id="202" name="Google Shape;202;p30"/>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A thread/task having a program do another task in parallel with the main program or main thread</a:t>
            </a:r>
            <a:endParaRPr/>
          </a:p>
          <a:p>
            <a:pPr marL="457200" lvl="0" indent="-355600" algn="l" rtl="0">
              <a:spcBef>
                <a:spcPts val="0"/>
              </a:spcBef>
              <a:spcAft>
                <a:spcPts val="0"/>
              </a:spcAft>
              <a:buSzPts val="2000"/>
              <a:buChar char="●"/>
            </a:pPr>
            <a:r>
              <a:rPr lang="en-US"/>
              <a:t>The thread is used to print in serial monitor how long the program has been running for using the timer API</a:t>
            </a:r>
            <a:endParaRPr/>
          </a:p>
          <a:p>
            <a:pPr marL="0" lvl="0" indent="0" algn="l" rtl="0">
              <a:spcBef>
                <a:spcPts val="1000"/>
              </a:spcBef>
              <a:spcAft>
                <a:spcPts val="0"/>
              </a:spcAft>
              <a:buNone/>
            </a:pPr>
            <a:endParaRPr/>
          </a:p>
        </p:txBody>
      </p:sp>
      <p:pic>
        <p:nvPicPr>
          <p:cNvPr id="203" name="Google Shape;203;p30"/>
          <p:cNvPicPr preferRelativeResize="0"/>
          <p:nvPr/>
        </p:nvPicPr>
        <p:blipFill>
          <a:blip r:embed="rId3">
            <a:alphaModFix/>
          </a:blip>
          <a:stretch>
            <a:fillRect/>
          </a:stretch>
        </p:blipFill>
        <p:spPr>
          <a:xfrm>
            <a:off x="2079150" y="3717847"/>
            <a:ext cx="7496249" cy="24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2"/>
                </a:solidFill>
              </a:rPr>
              <a:t>Thread/Task Incorporated</a:t>
            </a:r>
            <a:endParaRPr>
              <a:solidFill>
                <a:schemeClr val="dk2"/>
              </a:solidFill>
            </a:endParaRPr>
          </a:p>
          <a:p>
            <a:pPr marL="0" lvl="0" indent="0" algn="l" rtl="0">
              <a:spcBef>
                <a:spcPts val="0"/>
              </a:spcBef>
              <a:spcAft>
                <a:spcPts val="0"/>
              </a:spcAft>
              <a:buNone/>
            </a:pPr>
            <a:endParaRPr/>
          </a:p>
        </p:txBody>
      </p:sp>
      <p:sp>
        <p:nvSpPr>
          <p:cNvPr id="210" name="Google Shape;210;p31"/>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In main: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The function that is called every 5 seconds</a:t>
            </a:r>
            <a:endParaRPr/>
          </a:p>
        </p:txBody>
      </p:sp>
      <p:pic>
        <p:nvPicPr>
          <p:cNvPr id="211" name="Google Shape;211;p31"/>
          <p:cNvPicPr preferRelativeResize="0"/>
          <p:nvPr/>
        </p:nvPicPr>
        <p:blipFill>
          <a:blip r:embed="rId3">
            <a:alphaModFix/>
          </a:blip>
          <a:stretch>
            <a:fillRect/>
          </a:stretch>
        </p:blipFill>
        <p:spPr>
          <a:xfrm>
            <a:off x="844374" y="2651650"/>
            <a:ext cx="9534125" cy="1466800"/>
          </a:xfrm>
          <a:prstGeom prst="rect">
            <a:avLst/>
          </a:prstGeom>
          <a:noFill/>
          <a:ln>
            <a:noFill/>
          </a:ln>
        </p:spPr>
      </p:pic>
      <p:pic>
        <p:nvPicPr>
          <p:cNvPr id="212" name="Google Shape;212;p31"/>
          <p:cNvPicPr preferRelativeResize="0"/>
          <p:nvPr/>
        </p:nvPicPr>
        <p:blipFill>
          <a:blip r:embed="rId4">
            <a:alphaModFix/>
          </a:blip>
          <a:stretch>
            <a:fillRect/>
          </a:stretch>
        </p:blipFill>
        <p:spPr>
          <a:xfrm>
            <a:off x="844374" y="4877579"/>
            <a:ext cx="10444600" cy="91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Interrupts</a:t>
            </a:r>
            <a:endParaRPr/>
          </a:p>
        </p:txBody>
      </p:sp>
      <p:sp>
        <p:nvSpPr>
          <p:cNvPr id="219" name="Google Shape;219;p32"/>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dirty="0"/>
              <a:t>An interrupt is when the system sees a certain event, it halts the main program and do it’s own thing. Once the task is done, it returns back to the main program.</a:t>
            </a:r>
            <a:endParaRPr dirty="0"/>
          </a:p>
          <a:p>
            <a:pPr marL="457200" lvl="0" indent="-355600" algn="l" rtl="0">
              <a:spcBef>
                <a:spcPts val="0"/>
              </a:spcBef>
              <a:spcAft>
                <a:spcPts val="0"/>
              </a:spcAft>
              <a:buSzPts val="2000"/>
              <a:buChar char="●"/>
            </a:pPr>
            <a:r>
              <a:rPr lang="en-US" dirty="0"/>
              <a:t>Interrupts is used on PD6, 7, or 8. These pins will trigger when it notices a rising edge.</a:t>
            </a:r>
          </a:p>
          <a:p>
            <a:pPr marL="457200" lvl="0" indent="-355600" algn="l" rtl="0">
              <a:spcBef>
                <a:spcPts val="0"/>
              </a:spcBef>
              <a:spcAft>
                <a:spcPts val="0"/>
              </a:spcAft>
              <a:buSzPts val="2000"/>
              <a:buChar char="●"/>
            </a:pPr>
            <a:endParaRPr lang="en-US" dirty="0"/>
          </a:p>
          <a:p>
            <a:pPr marL="101600" lvl="0" indent="0" algn="l" rtl="0">
              <a:spcBef>
                <a:spcPts val="0"/>
              </a:spcBef>
              <a:spcAft>
                <a:spcPts val="0"/>
              </a:spcAft>
              <a:buSzPts val="2000"/>
            </a:pPr>
            <a:r>
              <a:rPr lang="en-US" dirty="0"/>
              <a:t>Global: </a:t>
            </a:r>
            <a:endParaRPr dirty="0"/>
          </a:p>
          <a:p>
            <a:pPr marL="457200" lvl="0" indent="0" algn="l" rtl="0">
              <a:spcBef>
                <a:spcPts val="1000"/>
              </a:spcBef>
              <a:spcAft>
                <a:spcPts val="0"/>
              </a:spcAft>
              <a:buNone/>
            </a:pPr>
            <a:endParaRPr dirty="0"/>
          </a:p>
          <a:p>
            <a:pPr marL="457200" lvl="0" indent="0" algn="l" rtl="0">
              <a:spcBef>
                <a:spcPts val="1000"/>
              </a:spcBef>
              <a:spcAft>
                <a:spcPts val="0"/>
              </a:spcAft>
              <a:buNone/>
            </a:pPr>
            <a:endParaRPr dirty="0"/>
          </a:p>
          <a:p>
            <a:pPr marL="0" lvl="0" indent="0" algn="l" rtl="0">
              <a:spcBef>
                <a:spcPts val="1000"/>
              </a:spcBef>
              <a:spcAft>
                <a:spcPts val="0"/>
              </a:spcAft>
              <a:buNone/>
            </a:pPr>
            <a:r>
              <a:rPr lang="en-US" dirty="0"/>
              <a:t>Main:</a:t>
            </a:r>
            <a:endParaRPr dirty="0"/>
          </a:p>
          <a:p>
            <a:pPr marL="0" lvl="0" indent="0" algn="l" rtl="0">
              <a:spcBef>
                <a:spcPts val="1000"/>
              </a:spcBef>
              <a:spcAft>
                <a:spcPts val="0"/>
              </a:spcAft>
              <a:buNone/>
            </a:pPr>
            <a:endParaRPr dirty="0"/>
          </a:p>
        </p:txBody>
      </p:sp>
      <p:pic>
        <p:nvPicPr>
          <p:cNvPr id="220" name="Google Shape;220;p32"/>
          <p:cNvPicPr preferRelativeResize="0"/>
          <p:nvPr/>
        </p:nvPicPr>
        <p:blipFill>
          <a:blip r:embed="rId3">
            <a:alphaModFix/>
          </a:blip>
          <a:stretch>
            <a:fillRect/>
          </a:stretch>
        </p:blipFill>
        <p:spPr>
          <a:xfrm>
            <a:off x="2169547" y="3322064"/>
            <a:ext cx="6911496" cy="1303750"/>
          </a:xfrm>
          <a:prstGeom prst="rect">
            <a:avLst/>
          </a:prstGeom>
          <a:noFill/>
          <a:ln>
            <a:noFill/>
          </a:ln>
        </p:spPr>
      </p:pic>
      <p:pic>
        <p:nvPicPr>
          <p:cNvPr id="221" name="Google Shape;221;p32"/>
          <p:cNvPicPr preferRelativeResize="0"/>
          <p:nvPr/>
        </p:nvPicPr>
        <p:blipFill>
          <a:blip r:embed="rId4">
            <a:alphaModFix/>
          </a:blip>
          <a:stretch>
            <a:fillRect/>
          </a:stretch>
        </p:blipFill>
        <p:spPr>
          <a:xfrm>
            <a:off x="2169547" y="4807697"/>
            <a:ext cx="4841975" cy="19095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Interrupts</a:t>
            </a:r>
            <a:endParaRPr/>
          </a:p>
        </p:txBody>
      </p:sp>
      <p:sp>
        <p:nvSpPr>
          <p:cNvPr id="228" name="Google Shape;228;p33"/>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Functions that will call when an interrupt occurs</a:t>
            </a:r>
            <a:endParaRPr/>
          </a:p>
        </p:txBody>
      </p:sp>
      <p:pic>
        <p:nvPicPr>
          <p:cNvPr id="229" name="Google Shape;229;p33"/>
          <p:cNvPicPr preferRelativeResize="0"/>
          <p:nvPr/>
        </p:nvPicPr>
        <p:blipFill>
          <a:blip r:embed="rId3">
            <a:alphaModFix/>
          </a:blip>
          <a:stretch>
            <a:fillRect/>
          </a:stretch>
        </p:blipFill>
        <p:spPr>
          <a:xfrm>
            <a:off x="1442063" y="3115350"/>
            <a:ext cx="9307876" cy="291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Development Timeline</a:t>
            </a:r>
            <a:endParaRPr/>
          </a:p>
        </p:txBody>
      </p:sp>
      <p:grpSp>
        <p:nvGrpSpPr>
          <p:cNvPr id="236" name="Google Shape;236;p34"/>
          <p:cNvGrpSpPr/>
          <p:nvPr/>
        </p:nvGrpSpPr>
        <p:grpSpPr>
          <a:xfrm>
            <a:off x="1690586" y="2101054"/>
            <a:ext cx="1891065" cy="3086856"/>
            <a:chOff x="618820" y="1574025"/>
            <a:chExt cx="1418334" cy="2315200"/>
          </a:xfrm>
        </p:grpSpPr>
        <p:cxnSp>
          <p:nvCxnSpPr>
            <p:cNvPr id="237" name="Google Shape;237;p34"/>
            <p:cNvCxnSpPr/>
            <p:nvPr/>
          </p:nvCxnSpPr>
          <p:spPr>
            <a:xfrm>
              <a:off x="1299277"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238" name="Google Shape;238;p34"/>
            <p:cNvSpPr/>
            <p:nvPr/>
          </p:nvSpPr>
          <p:spPr>
            <a:xfrm flipH="1">
              <a:off x="618820" y="2306625"/>
              <a:ext cx="14181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39" name="Google Shape;239;p34"/>
            <p:cNvSpPr/>
            <p:nvPr/>
          </p:nvSpPr>
          <p:spPr>
            <a:xfrm>
              <a:off x="619055" y="2460450"/>
              <a:ext cx="1418100" cy="143400"/>
            </a:xfrm>
            <a:prstGeom prst="parallelogram">
              <a:avLst>
                <a:gd name="adj" fmla="val 96952"/>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40" name="Google Shape;240;p34"/>
            <p:cNvGrpSpPr/>
            <p:nvPr/>
          </p:nvGrpSpPr>
          <p:grpSpPr>
            <a:xfrm>
              <a:off x="719081" y="1574025"/>
              <a:ext cx="1177279" cy="2315200"/>
              <a:chOff x="1314039" y="1574025"/>
              <a:chExt cx="1177279" cy="2315200"/>
            </a:xfrm>
          </p:grpSpPr>
          <p:sp>
            <p:nvSpPr>
              <p:cNvPr id="241" name="Google Shape;241;p34"/>
              <p:cNvSpPr txBox="1"/>
              <p:nvPr/>
            </p:nvSpPr>
            <p:spPr>
              <a:xfrm>
                <a:off x="1321858" y="2695025"/>
                <a:ext cx="1167300" cy="4464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300" b="1">
                    <a:solidFill>
                      <a:srgbClr val="0C58D3"/>
                    </a:solidFill>
                    <a:latin typeface="Roboto"/>
                    <a:ea typeface="Roboto"/>
                    <a:cs typeface="Roboto"/>
                    <a:sym typeface="Roboto"/>
                  </a:rPr>
                  <a:t>Start</a:t>
                </a:r>
                <a:endParaRPr sz="1300" b="1">
                  <a:solidFill>
                    <a:srgbClr val="0C58D3"/>
                  </a:solidFill>
                  <a:latin typeface="Roboto"/>
                  <a:ea typeface="Roboto"/>
                  <a:cs typeface="Roboto"/>
                  <a:sym typeface="Roboto"/>
                </a:endParaRPr>
              </a:p>
            </p:txBody>
          </p:sp>
          <p:sp>
            <p:nvSpPr>
              <p:cNvPr id="242" name="Google Shape;242;p34"/>
              <p:cNvSpPr txBox="1"/>
              <p:nvPr/>
            </p:nvSpPr>
            <p:spPr>
              <a:xfrm>
                <a:off x="1324018" y="3151825"/>
                <a:ext cx="1167300" cy="737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0C58D3"/>
                    </a:solidFill>
                    <a:latin typeface="Roboto"/>
                    <a:ea typeface="Roboto"/>
                    <a:cs typeface="Roboto"/>
                    <a:sym typeface="Roboto"/>
                  </a:rPr>
                  <a:t>The day project 3 was assigned</a:t>
                </a:r>
                <a:endParaRPr sz="1100">
                  <a:solidFill>
                    <a:srgbClr val="0C58D3"/>
                  </a:solidFill>
                  <a:latin typeface="Roboto"/>
                  <a:ea typeface="Roboto"/>
                  <a:cs typeface="Roboto"/>
                  <a:sym typeface="Roboto"/>
                </a:endParaRPr>
              </a:p>
            </p:txBody>
          </p:sp>
          <p:sp>
            <p:nvSpPr>
              <p:cNvPr id="243" name="Google Shape;243;p34"/>
              <p:cNvSpPr txBox="1"/>
              <p:nvPr/>
            </p:nvSpPr>
            <p:spPr>
              <a:xfrm>
                <a:off x="1314039" y="1574025"/>
                <a:ext cx="6243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100">
                    <a:solidFill>
                      <a:srgbClr val="0C58D3"/>
                    </a:solidFill>
                    <a:latin typeface="Roboto"/>
                    <a:ea typeface="Roboto"/>
                    <a:cs typeface="Roboto"/>
                    <a:sym typeface="Roboto"/>
                  </a:rPr>
                  <a:t>11/7/22</a:t>
                </a:r>
                <a:endParaRPr sz="1100">
                  <a:solidFill>
                    <a:srgbClr val="0C58D3"/>
                  </a:solidFill>
                  <a:latin typeface="Roboto"/>
                  <a:ea typeface="Roboto"/>
                  <a:cs typeface="Roboto"/>
                  <a:sym typeface="Roboto"/>
                </a:endParaRPr>
              </a:p>
            </p:txBody>
          </p:sp>
        </p:grpSp>
      </p:grpSp>
      <p:grpSp>
        <p:nvGrpSpPr>
          <p:cNvPr id="244" name="Google Shape;244;p34"/>
          <p:cNvGrpSpPr/>
          <p:nvPr/>
        </p:nvGrpSpPr>
        <p:grpSpPr>
          <a:xfrm>
            <a:off x="3421545" y="2101054"/>
            <a:ext cx="1891065" cy="3086856"/>
            <a:chOff x="1917073" y="1575830"/>
            <a:chExt cx="1418334" cy="2315200"/>
          </a:xfrm>
        </p:grpSpPr>
        <p:cxnSp>
          <p:nvCxnSpPr>
            <p:cNvPr id="245" name="Google Shape;245;p34"/>
            <p:cNvCxnSpPr/>
            <p:nvPr/>
          </p:nvCxnSpPr>
          <p:spPr>
            <a:xfrm>
              <a:off x="2597529"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246" name="Google Shape;246;p34"/>
            <p:cNvSpPr/>
            <p:nvPr/>
          </p:nvSpPr>
          <p:spPr>
            <a:xfrm flipH="1">
              <a:off x="1917073" y="2306625"/>
              <a:ext cx="1418100" cy="143400"/>
            </a:xfrm>
            <a:prstGeom prst="parallelogram">
              <a:avLst>
                <a:gd name="adj" fmla="val 96952"/>
              </a:avLst>
            </a:prstGeom>
            <a:solidFill>
              <a:srgbClr val="0D5DD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47" name="Google Shape;247;p34"/>
            <p:cNvSpPr/>
            <p:nvPr/>
          </p:nvSpPr>
          <p:spPr>
            <a:xfrm>
              <a:off x="1917307" y="2460450"/>
              <a:ext cx="1418100" cy="143400"/>
            </a:xfrm>
            <a:prstGeom prst="parallelogram">
              <a:avLst>
                <a:gd name="adj" fmla="val 96952"/>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p34"/>
            <p:cNvSpPr txBox="1"/>
            <p:nvPr/>
          </p:nvSpPr>
          <p:spPr>
            <a:xfrm>
              <a:off x="2021560" y="2696830"/>
              <a:ext cx="1167300" cy="4464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300" b="1">
                  <a:solidFill>
                    <a:srgbClr val="0C58D3"/>
                  </a:solidFill>
                  <a:latin typeface="Roboto"/>
                  <a:ea typeface="Roboto"/>
                  <a:cs typeface="Roboto"/>
                  <a:sym typeface="Roboto"/>
                </a:rPr>
                <a:t>Peripherals</a:t>
              </a:r>
              <a:endParaRPr sz="1300" b="1">
                <a:solidFill>
                  <a:srgbClr val="0C58D3"/>
                </a:solidFill>
                <a:latin typeface="Roboto"/>
                <a:ea typeface="Roboto"/>
                <a:cs typeface="Roboto"/>
                <a:sym typeface="Roboto"/>
              </a:endParaRPr>
            </a:p>
          </p:txBody>
        </p:sp>
        <p:sp>
          <p:nvSpPr>
            <p:cNvPr id="249" name="Google Shape;249;p34"/>
            <p:cNvSpPr txBox="1"/>
            <p:nvPr/>
          </p:nvSpPr>
          <p:spPr>
            <a:xfrm>
              <a:off x="2023720" y="3153630"/>
              <a:ext cx="1167300" cy="737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0C58D3"/>
                  </a:solidFill>
                  <a:latin typeface="Roboto"/>
                  <a:ea typeface="Roboto"/>
                  <a:cs typeface="Roboto"/>
                  <a:sym typeface="Roboto"/>
                </a:rPr>
                <a:t>Learned how to use an IR sensor and a buzzer</a:t>
              </a:r>
              <a:endParaRPr sz="1100">
                <a:solidFill>
                  <a:srgbClr val="0C58D3"/>
                </a:solidFill>
                <a:latin typeface="Roboto"/>
                <a:ea typeface="Roboto"/>
                <a:cs typeface="Roboto"/>
                <a:sym typeface="Roboto"/>
              </a:endParaRPr>
            </a:p>
          </p:txBody>
        </p:sp>
        <p:sp>
          <p:nvSpPr>
            <p:cNvPr id="250" name="Google Shape;250;p34"/>
            <p:cNvSpPr txBox="1"/>
            <p:nvPr/>
          </p:nvSpPr>
          <p:spPr>
            <a:xfrm>
              <a:off x="2013741" y="1575830"/>
              <a:ext cx="6243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100">
                  <a:solidFill>
                    <a:srgbClr val="0C58D3"/>
                  </a:solidFill>
                  <a:latin typeface="Roboto"/>
                  <a:ea typeface="Roboto"/>
                  <a:cs typeface="Roboto"/>
                  <a:sym typeface="Roboto"/>
                </a:rPr>
                <a:t>11/20/22</a:t>
              </a:r>
              <a:endParaRPr sz="1100">
                <a:solidFill>
                  <a:srgbClr val="0C58D3"/>
                </a:solidFill>
                <a:latin typeface="Roboto"/>
                <a:ea typeface="Roboto"/>
                <a:cs typeface="Roboto"/>
                <a:sym typeface="Roboto"/>
              </a:endParaRPr>
            </a:p>
          </p:txBody>
        </p:sp>
      </p:grpSp>
      <p:grpSp>
        <p:nvGrpSpPr>
          <p:cNvPr id="251" name="Google Shape;251;p34"/>
          <p:cNvGrpSpPr/>
          <p:nvPr/>
        </p:nvGrpSpPr>
        <p:grpSpPr>
          <a:xfrm>
            <a:off x="5150896" y="2101054"/>
            <a:ext cx="1891065" cy="3086856"/>
            <a:chOff x="3214118" y="1575830"/>
            <a:chExt cx="1418334" cy="2315200"/>
          </a:xfrm>
        </p:grpSpPr>
        <p:cxnSp>
          <p:nvCxnSpPr>
            <p:cNvPr id="252" name="Google Shape;252;p34"/>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253" name="Google Shape;253;p34"/>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54" name="Google Shape;254;p34"/>
            <p:cNvSpPr/>
            <p:nvPr/>
          </p:nvSpPr>
          <p:spPr>
            <a:xfrm>
              <a:off x="3214352" y="2460450"/>
              <a:ext cx="1418100" cy="143400"/>
            </a:xfrm>
            <a:prstGeom prst="parallelogram">
              <a:avLst>
                <a:gd name="adj" fmla="val 96952"/>
              </a:avLst>
            </a:prstGeom>
            <a:solidFill>
              <a:srgbClr val="85858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5" name="Google Shape;255;p34"/>
            <p:cNvSpPr txBox="1"/>
            <p:nvPr/>
          </p:nvSpPr>
          <p:spPr>
            <a:xfrm>
              <a:off x="3324920" y="2696830"/>
              <a:ext cx="1167300" cy="4464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300" b="1">
                  <a:solidFill>
                    <a:srgbClr val="858585"/>
                  </a:solidFill>
                  <a:latin typeface="Roboto"/>
                  <a:ea typeface="Roboto"/>
                  <a:cs typeface="Roboto"/>
                  <a:sym typeface="Roboto"/>
                </a:rPr>
                <a:t>Program created</a:t>
              </a:r>
              <a:endParaRPr sz="1300" b="1">
                <a:solidFill>
                  <a:srgbClr val="858585"/>
                </a:solidFill>
                <a:latin typeface="Roboto"/>
                <a:ea typeface="Roboto"/>
                <a:cs typeface="Roboto"/>
                <a:sym typeface="Roboto"/>
              </a:endParaRPr>
            </a:p>
          </p:txBody>
        </p:sp>
        <p:sp>
          <p:nvSpPr>
            <p:cNvPr id="256" name="Google Shape;256;p34"/>
            <p:cNvSpPr txBox="1"/>
            <p:nvPr/>
          </p:nvSpPr>
          <p:spPr>
            <a:xfrm>
              <a:off x="3327080" y="3153630"/>
              <a:ext cx="1167300" cy="737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858585"/>
                  </a:solidFill>
                  <a:latin typeface="Roboto"/>
                  <a:ea typeface="Roboto"/>
                  <a:cs typeface="Roboto"/>
                  <a:sym typeface="Roboto"/>
                </a:rPr>
                <a:t>A proper code was made to somewhat function correctly</a:t>
              </a:r>
              <a:endParaRPr sz="1100">
                <a:solidFill>
                  <a:srgbClr val="858585"/>
                </a:solidFill>
                <a:latin typeface="Roboto"/>
                <a:ea typeface="Roboto"/>
                <a:cs typeface="Roboto"/>
                <a:sym typeface="Roboto"/>
              </a:endParaRPr>
            </a:p>
          </p:txBody>
        </p:sp>
        <p:sp>
          <p:nvSpPr>
            <p:cNvPr id="257" name="Google Shape;257;p34"/>
            <p:cNvSpPr txBox="1"/>
            <p:nvPr/>
          </p:nvSpPr>
          <p:spPr>
            <a:xfrm>
              <a:off x="3317101" y="1575830"/>
              <a:ext cx="6243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100">
                  <a:solidFill>
                    <a:srgbClr val="858585"/>
                  </a:solidFill>
                  <a:latin typeface="Roboto"/>
                  <a:ea typeface="Roboto"/>
                  <a:cs typeface="Roboto"/>
                  <a:sym typeface="Roboto"/>
                </a:rPr>
                <a:t>11/25/22</a:t>
              </a:r>
              <a:endParaRPr sz="1100">
                <a:solidFill>
                  <a:srgbClr val="858585"/>
                </a:solidFill>
                <a:latin typeface="Roboto"/>
                <a:ea typeface="Roboto"/>
                <a:cs typeface="Roboto"/>
                <a:sym typeface="Roboto"/>
              </a:endParaRPr>
            </a:p>
          </p:txBody>
        </p:sp>
      </p:grpSp>
      <p:grpSp>
        <p:nvGrpSpPr>
          <p:cNvPr id="258" name="Google Shape;258;p34"/>
          <p:cNvGrpSpPr/>
          <p:nvPr/>
        </p:nvGrpSpPr>
        <p:grpSpPr>
          <a:xfrm>
            <a:off x="6880754" y="2101054"/>
            <a:ext cx="1891065" cy="3086856"/>
            <a:chOff x="4511544" y="1575830"/>
            <a:chExt cx="1418334" cy="2315200"/>
          </a:xfrm>
        </p:grpSpPr>
        <p:cxnSp>
          <p:nvCxnSpPr>
            <p:cNvPr id="259" name="Google Shape;259;p34"/>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260" name="Google Shape;260;p34"/>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61" name="Google Shape;261;p34"/>
            <p:cNvSpPr/>
            <p:nvPr/>
          </p:nvSpPr>
          <p:spPr>
            <a:xfrm>
              <a:off x="4511779" y="2460450"/>
              <a:ext cx="1418100" cy="143400"/>
            </a:xfrm>
            <a:prstGeom prst="parallelogram">
              <a:avLst>
                <a:gd name="adj" fmla="val 96952"/>
              </a:avLst>
            </a:prstGeom>
            <a:solidFill>
              <a:srgbClr val="85858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p34"/>
            <p:cNvSpPr txBox="1"/>
            <p:nvPr/>
          </p:nvSpPr>
          <p:spPr>
            <a:xfrm>
              <a:off x="4619580" y="2696830"/>
              <a:ext cx="1167300" cy="4464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300" b="1">
                  <a:solidFill>
                    <a:srgbClr val="858585"/>
                  </a:solidFill>
                  <a:latin typeface="Roboto"/>
                  <a:ea typeface="Roboto"/>
                  <a:cs typeface="Roboto"/>
                  <a:sym typeface="Roboto"/>
                </a:rPr>
                <a:t>Functionality</a:t>
              </a:r>
              <a:endParaRPr sz="1300" b="1">
                <a:solidFill>
                  <a:srgbClr val="858585"/>
                </a:solidFill>
                <a:latin typeface="Roboto"/>
                <a:ea typeface="Roboto"/>
                <a:cs typeface="Roboto"/>
                <a:sym typeface="Roboto"/>
              </a:endParaRPr>
            </a:p>
          </p:txBody>
        </p:sp>
        <p:sp>
          <p:nvSpPr>
            <p:cNvPr id="263" name="Google Shape;263;p34"/>
            <p:cNvSpPr txBox="1"/>
            <p:nvPr/>
          </p:nvSpPr>
          <p:spPr>
            <a:xfrm>
              <a:off x="4621740" y="3153630"/>
              <a:ext cx="1167300" cy="737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858585"/>
                  </a:solidFill>
                  <a:latin typeface="Roboto"/>
                  <a:ea typeface="Roboto"/>
                  <a:cs typeface="Roboto"/>
                  <a:sym typeface="Roboto"/>
                </a:rPr>
                <a:t>The code works perfectly as intended however, not all project requirements have been met</a:t>
              </a:r>
              <a:endParaRPr sz="1100">
                <a:solidFill>
                  <a:srgbClr val="858585"/>
                </a:solidFill>
                <a:latin typeface="Roboto"/>
                <a:ea typeface="Roboto"/>
                <a:cs typeface="Roboto"/>
                <a:sym typeface="Roboto"/>
              </a:endParaRPr>
            </a:p>
          </p:txBody>
        </p:sp>
        <p:sp>
          <p:nvSpPr>
            <p:cNvPr id="264" name="Google Shape;264;p34"/>
            <p:cNvSpPr txBox="1"/>
            <p:nvPr/>
          </p:nvSpPr>
          <p:spPr>
            <a:xfrm>
              <a:off x="4611761" y="1575830"/>
              <a:ext cx="6243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100">
                  <a:solidFill>
                    <a:srgbClr val="858585"/>
                  </a:solidFill>
                  <a:latin typeface="Roboto"/>
                  <a:ea typeface="Roboto"/>
                  <a:cs typeface="Roboto"/>
                  <a:sym typeface="Roboto"/>
                </a:rPr>
                <a:t>12/6/22</a:t>
              </a:r>
              <a:endParaRPr sz="1100">
                <a:solidFill>
                  <a:srgbClr val="858585"/>
                </a:solidFill>
                <a:latin typeface="Roboto"/>
                <a:ea typeface="Roboto"/>
                <a:cs typeface="Roboto"/>
                <a:sym typeface="Roboto"/>
              </a:endParaRPr>
            </a:p>
          </p:txBody>
        </p:sp>
      </p:grpSp>
      <p:grpSp>
        <p:nvGrpSpPr>
          <p:cNvPr id="265" name="Google Shape;265;p34"/>
          <p:cNvGrpSpPr/>
          <p:nvPr/>
        </p:nvGrpSpPr>
        <p:grpSpPr>
          <a:xfrm>
            <a:off x="8610341" y="2101054"/>
            <a:ext cx="1891065" cy="3086856"/>
            <a:chOff x="3214118" y="1575830"/>
            <a:chExt cx="1418334" cy="2315200"/>
          </a:xfrm>
        </p:grpSpPr>
        <p:cxnSp>
          <p:nvCxnSpPr>
            <p:cNvPr id="266" name="Google Shape;266;p34"/>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267" name="Google Shape;267;p34"/>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268" name="Google Shape;268;p34"/>
            <p:cNvSpPr/>
            <p:nvPr/>
          </p:nvSpPr>
          <p:spPr>
            <a:xfrm>
              <a:off x="3214352" y="2460450"/>
              <a:ext cx="1418100" cy="143400"/>
            </a:xfrm>
            <a:prstGeom prst="parallelogram">
              <a:avLst>
                <a:gd name="adj" fmla="val 96952"/>
              </a:avLst>
            </a:prstGeom>
            <a:solidFill>
              <a:srgbClr val="85858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9" name="Google Shape;269;p34"/>
            <p:cNvSpPr txBox="1"/>
            <p:nvPr/>
          </p:nvSpPr>
          <p:spPr>
            <a:xfrm>
              <a:off x="3324920" y="2696830"/>
              <a:ext cx="1167300" cy="4464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1300" b="1">
                  <a:solidFill>
                    <a:srgbClr val="858585"/>
                  </a:solidFill>
                  <a:latin typeface="Roboto"/>
                  <a:ea typeface="Roboto"/>
                  <a:cs typeface="Roboto"/>
                  <a:sym typeface="Roboto"/>
                </a:rPr>
                <a:t>Requirement met</a:t>
              </a:r>
              <a:endParaRPr sz="1300" b="1">
                <a:solidFill>
                  <a:srgbClr val="858585"/>
                </a:solidFill>
                <a:latin typeface="Roboto"/>
                <a:ea typeface="Roboto"/>
                <a:cs typeface="Roboto"/>
                <a:sym typeface="Roboto"/>
              </a:endParaRPr>
            </a:p>
          </p:txBody>
        </p:sp>
        <p:sp>
          <p:nvSpPr>
            <p:cNvPr id="270" name="Google Shape;270;p34"/>
            <p:cNvSpPr txBox="1"/>
            <p:nvPr/>
          </p:nvSpPr>
          <p:spPr>
            <a:xfrm>
              <a:off x="3327080" y="3153630"/>
              <a:ext cx="1167300" cy="737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858585"/>
                  </a:solidFill>
                  <a:latin typeface="Roboto"/>
                  <a:ea typeface="Roboto"/>
                  <a:cs typeface="Roboto"/>
                  <a:sym typeface="Roboto"/>
                </a:rPr>
                <a:t>Watchdog timer, Mutexes, thread/task, and critical section protection successfully implemented into the project</a:t>
              </a:r>
              <a:endParaRPr sz="1100">
                <a:solidFill>
                  <a:srgbClr val="858585"/>
                </a:solidFill>
                <a:latin typeface="Roboto"/>
                <a:ea typeface="Roboto"/>
                <a:cs typeface="Roboto"/>
                <a:sym typeface="Roboto"/>
              </a:endParaRPr>
            </a:p>
          </p:txBody>
        </p:sp>
        <p:sp>
          <p:nvSpPr>
            <p:cNvPr id="271" name="Google Shape;271;p34"/>
            <p:cNvSpPr txBox="1"/>
            <p:nvPr/>
          </p:nvSpPr>
          <p:spPr>
            <a:xfrm>
              <a:off x="3317101" y="1575830"/>
              <a:ext cx="624300" cy="2412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r>
                <a:rPr lang="en-US" sz="1100">
                  <a:solidFill>
                    <a:srgbClr val="858585"/>
                  </a:solidFill>
                  <a:latin typeface="Roboto"/>
                  <a:ea typeface="Roboto"/>
                  <a:cs typeface="Roboto"/>
                  <a:sym typeface="Roboto"/>
                </a:rPr>
                <a:t>12/14/22</a:t>
              </a:r>
              <a:endParaRPr sz="1100">
                <a:solidFill>
                  <a:srgbClr val="858585"/>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Block Diagram</a:t>
            </a:r>
            <a:endParaRPr/>
          </a:p>
        </p:txBody>
      </p:sp>
      <p:pic>
        <p:nvPicPr>
          <p:cNvPr id="277" name="Google Shape;277;p35"/>
          <p:cNvPicPr preferRelativeResize="0"/>
          <p:nvPr/>
        </p:nvPicPr>
        <p:blipFill>
          <a:blip r:embed="rId3">
            <a:alphaModFix/>
          </a:blip>
          <a:stretch>
            <a:fillRect/>
          </a:stretch>
        </p:blipFill>
        <p:spPr>
          <a:xfrm>
            <a:off x="2240063" y="2036884"/>
            <a:ext cx="7174435" cy="45163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chemeClr val="dk2"/>
                </a:solidFill>
              </a:rPr>
              <a:t>Diagram of System</a:t>
            </a:r>
            <a:endParaRPr>
              <a:solidFill>
                <a:schemeClr val="dk2"/>
              </a:solidFill>
            </a:endParaRPr>
          </a:p>
          <a:p>
            <a:pPr marL="0" lvl="0" indent="0" algn="l" rtl="0">
              <a:lnSpc>
                <a:spcPct val="80000"/>
              </a:lnSpc>
              <a:spcBef>
                <a:spcPts val="0"/>
              </a:spcBef>
              <a:spcAft>
                <a:spcPts val="0"/>
              </a:spcAft>
              <a:buClr>
                <a:srgbClr val="005BBB"/>
              </a:buClr>
              <a:buSzPts val="3600"/>
              <a:buFont typeface="Arial"/>
              <a:buNone/>
            </a:pPr>
            <a:endParaRPr/>
          </a:p>
        </p:txBody>
      </p:sp>
      <p:sp>
        <p:nvSpPr>
          <p:cNvPr id="283" name="Google Shape;283;p36"/>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000"/>
              </a:spcBef>
              <a:spcAft>
                <a:spcPts val="0"/>
              </a:spcAft>
              <a:buClr>
                <a:srgbClr val="000000"/>
              </a:buClr>
              <a:buSzPts val="2000"/>
              <a:buNone/>
            </a:pPr>
            <a:r>
              <a:rPr lang="en-US"/>
              <a:t>Flowchart -&gt;</a:t>
            </a:r>
            <a:endParaRPr/>
          </a:p>
        </p:txBody>
      </p:sp>
      <p:pic>
        <p:nvPicPr>
          <p:cNvPr id="284" name="Google Shape;284;p36"/>
          <p:cNvPicPr preferRelativeResize="0"/>
          <p:nvPr/>
        </p:nvPicPr>
        <p:blipFill>
          <a:blip r:embed="rId3">
            <a:alphaModFix/>
          </a:blip>
          <a:stretch>
            <a:fillRect/>
          </a:stretch>
        </p:blipFill>
        <p:spPr>
          <a:xfrm>
            <a:off x="2625075" y="2036875"/>
            <a:ext cx="6254236" cy="4763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600"/>
              <a:buNone/>
            </a:pPr>
            <a:r>
              <a:rPr lang="en-US"/>
              <a:t>Bill of Materials</a:t>
            </a:r>
            <a:endParaRPr/>
          </a:p>
        </p:txBody>
      </p:sp>
      <p:graphicFrame>
        <p:nvGraphicFramePr>
          <p:cNvPr id="291" name="Google Shape;291;p37"/>
          <p:cNvGraphicFramePr/>
          <p:nvPr/>
        </p:nvGraphicFramePr>
        <p:xfrm>
          <a:off x="569468" y="2036901"/>
          <a:ext cx="9387600" cy="4457660"/>
        </p:xfrm>
        <a:graphic>
          <a:graphicData uri="http://schemas.openxmlformats.org/drawingml/2006/table">
            <a:tbl>
              <a:tblPr firstRow="1" bandRow="1">
                <a:noFill/>
                <a:tableStyleId>{A5AC4C78-83A8-411E-A639-9F0E0C816397}</a:tableStyleId>
              </a:tblPr>
              <a:tblGrid>
                <a:gridCol w="2213850">
                  <a:extLst>
                    <a:ext uri="{9D8B030D-6E8A-4147-A177-3AD203B41FA5}">
                      <a16:colId xmlns:a16="http://schemas.microsoft.com/office/drawing/2014/main" val="20000"/>
                    </a:ext>
                  </a:extLst>
                </a:gridCol>
                <a:gridCol w="2391250">
                  <a:extLst>
                    <a:ext uri="{9D8B030D-6E8A-4147-A177-3AD203B41FA5}">
                      <a16:colId xmlns:a16="http://schemas.microsoft.com/office/drawing/2014/main" val="20001"/>
                    </a:ext>
                  </a:extLst>
                </a:gridCol>
                <a:gridCol w="2391250">
                  <a:extLst>
                    <a:ext uri="{9D8B030D-6E8A-4147-A177-3AD203B41FA5}">
                      <a16:colId xmlns:a16="http://schemas.microsoft.com/office/drawing/2014/main" val="20002"/>
                    </a:ext>
                  </a:extLst>
                </a:gridCol>
                <a:gridCol w="2391250">
                  <a:extLst>
                    <a:ext uri="{9D8B030D-6E8A-4147-A177-3AD203B41FA5}">
                      <a16:colId xmlns:a16="http://schemas.microsoft.com/office/drawing/2014/main" val="20003"/>
                    </a:ext>
                  </a:extLst>
                </a:gridCol>
              </a:tblGrid>
              <a:tr h="374325">
                <a:tc>
                  <a:txBody>
                    <a:bodyPr/>
                    <a:lstStyle/>
                    <a:p>
                      <a:pPr marL="0" marR="0" lvl="0" indent="0" algn="l" rtl="0">
                        <a:lnSpc>
                          <a:spcPct val="100000"/>
                        </a:lnSpc>
                        <a:spcBef>
                          <a:spcPts val="0"/>
                        </a:spcBef>
                        <a:spcAft>
                          <a:spcPts val="0"/>
                        </a:spcAft>
                        <a:buNone/>
                      </a:pPr>
                      <a:r>
                        <a:rPr lang="en-US"/>
                        <a:t>Component</a:t>
                      </a:r>
                      <a:endParaRPr/>
                    </a:p>
                  </a:txBody>
                  <a:tcPr marL="91450" marR="91450" marT="45725" marB="45725"/>
                </a:tc>
                <a:tc>
                  <a:txBody>
                    <a:bodyPr/>
                    <a:lstStyle/>
                    <a:p>
                      <a:pPr marL="0" marR="0" lvl="0" indent="0" algn="l" rtl="0">
                        <a:lnSpc>
                          <a:spcPct val="100000"/>
                        </a:lnSpc>
                        <a:spcBef>
                          <a:spcPts val="0"/>
                        </a:spcBef>
                        <a:spcAft>
                          <a:spcPts val="0"/>
                        </a:spcAft>
                        <a:buNone/>
                      </a:pPr>
                      <a:r>
                        <a:rPr lang="en-US"/>
                        <a:t>Quantity</a:t>
                      </a:r>
                      <a:endParaRPr/>
                    </a:p>
                  </a:txBody>
                  <a:tcPr marL="91450" marR="91450" marT="45725" marB="45725"/>
                </a:tc>
                <a:tc>
                  <a:txBody>
                    <a:bodyPr/>
                    <a:lstStyle/>
                    <a:p>
                      <a:pPr marL="0" marR="0" lvl="0" indent="0" algn="l" rtl="0">
                        <a:lnSpc>
                          <a:spcPct val="100000"/>
                        </a:lnSpc>
                        <a:spcBef>
                          <a:spcPts val="0"/>
                        </a:spcBef>
                        <a:spcAft>
                          <a:spcPts val="0"/>
                        </a:spcAft>
                        <a:buNone/>
                      </a:pPr>
                      <a:r>
                        <a:rPr lang="en-US"/>
                        <a:t>Purpose</a:t>
                      </a:r>
                      <a:endParaRPr/>
                    </a:p>
                  </a:txBody>
                  <a:tcPr marL="91450" marR="91450" marT="45725" marB="45725"/>
                </a:tc>
                <a:tc>
                  <a:txBody>
                    <a:bodyPr/>
                    <a:lstStyle/>
                    <a:p>
                      <a:pPr marL="0" marR="0" lvl="0" indent="0" algn="l" rtl="0">
                        <a:lnSpc>
                          <a:spcPct val="100000"/>
                        </a:lnSpc>
                        <a:spcBef>
                          <a:spcPts val="0"/>
                        </a:spcBef>
                        <a:spcAft>
                          <a:spcPts val="0"/>
                        </a:spcAft>
                        <a:buNone/>
                      </a:pPr>
                      <a:r>
                        <a:rPr lang="en-US"/>
                        <a:t>Additional Notes</a:t>
                      </a:r>
                      <a:endParaRPr/>
                    </a:p>
                  </a:txBody>
                  <a:tcPr marL="91450" marR="91450" marT="45725" marB="45725"/>
                </a:tc>
                <a:extLst>
                  <a:ext uri="{0D108BD9-81ED-4DB2-BD59-A6C34878D82A}">
                    <a16:rowId xmlns:a16="http://schemas.microsoft.com/office/drawing/2014/main" val="10000"/>
                  </a:ext>
                </a:extLst>
              </a:tr>
              <a:tr h="374325">
                <a:tc>
                  <a:txBody>
                    <a:bodyPr/>
                    <a:lstStyle/>
                    <a:p>
                      <a:pPr marL="0" marR="0" lvl="0" indent="0" algn="l" rtl="0">
                        <a:lnSpc>
                          <a:spcPct val="100000"/>
                        </a:lnSpc>
                        <a:spcBef>
                          <a:spcPts val="0"/>
                        </a:spcBef>
                        <a:spcAft>
                          <a:spcPts val="0"/>
                        </a:spcAft>
                        <a:buNone/>
                      </a:pPr>
                      <a:r>
                        <a:rPr lang="en-US"/>
                        <a:t>LCD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Display text to user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a:t>1602 Model</a:t>
                      </a:r>
                      <a:endParaRPr sz="1400" u="none" strike="noStrike" cap="none"/>
                    </a:p>
                  </a:txBody>
                  <a:tcPr marL="91450" marR="91450" marT="45725" marB="45725"/>
                </a:tc>
                <a:extLst>
                  <a:ext uri="{0D108BD9-81ED-4DB2-BD59-A6C34878D82A}">
                    <a16:rowId xmlns:a16="http://schemas.microsoft.com/office/drawing/2014/main" val="10001"/>
                  </a:ext>
                </a:extLst>
              </a:tr>
              <a:tr h="374325">
                <a:tc>
                  <a:txBody>
                    <a:bodyPr/>
                    <a:lstStyle/>
                    <a:p>
                      <a:pPr marL="0" marR="0" lvl="0" indent="0" algn="l" rtl="0">
                        <a:lnSpc>
                          <a:spcPct val="100000"/>
                        </a:lnSpc>
                        <a:spcBef>
                          <a:spcPts val="0"/>
                        </a:spcBef>
                        <a:spcAft>
                          <a:spcPts val="0"/>
                        </a:spcAft>
                        <a:buNone/>
                      </a:pPr>
                      <a:r>
                        <a:rPr lang="en-US"/>
                        <a:t>Nucelo</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Run the program and make connections to other peripherals</a:t>
                      </a:r>
                      <a:endParaRPr/>
                    </a:p>
                  </a:txBody>
                  <a:tcPr marL="91450" marR="91450" marT="45725" marB="45725"/>
                </a:tc>
                <a:tc>
                  <a:txBody>
                    <a:bodyPr/>
                    <a:lstStyle/>
                    <a:p>
                      <a:pPr marL="0" marR="0" lvl="0" indent="0" algn="l" rtl="0">
                        <a:lnSpc>
                          <a:spcPct val="100000"/>
                        </a:lnSpc>
                        <a:spcBef>
                          <a:spcPts val="0"/>
                        </a:spcBef>
                        <a:spcAft>
                          <a:spcPts val="0"/>
                        </a:spcAft>
                        <a:buNone/>
                      </a:pPr>
                      <a:r>
                        <a:rPr lang="en-US"/>
                        <a:t>L4R5ZI Model</a:t>
                      </a:r>
                      <a:endParaRPr/>
                    </a:p>
                  </a:txBody>
                  <a:tcPr marL="91450" marR="91450" marT="45725" marB="45725"/>
                </a:tc>
                <a:extLst>
                  <a:ext uri="{0D108BD9-81ED-4DB2-BD59-A6C34878D82A}">
                    <a16:rowId xmlns:a16="http://schemas.microsoft.com/office/drawing/2014/main" val="10002"/>
                  </a:ext>
                </a:extLst>
              </a:tr>
              <a:tr h="374325">
                <a:tc>
                  <a:txBody>
                    <a:bodyPr/>
                    <a:lstStyle/>
                    <a:p>
                      <a:pPr marL="0" marR="0" lvl="0" indent="0" algn="l" rtl="0">
                        <a:lnSpc>
                          <a:spcPct val="100000"/>
                        </a:lnSpc>
                        <a:spcBef>
                          <a:spcPts val="0"/>
                        </a:spcBef>
                        <a:spcAft>
                          <a:spcPts val="0"/>
                        </a:spcAft>
                        <a:buNone/>
                      </a:pPr>
                      <a:r>
                        <a:rPr lang="en-US"/>
                        <a:t>Matrix Keypad</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Controls LCD display</a:t>
                      </a:r>
                      <a:endParaRPr/>
                    </a:p>
                  </a:txBody>
                  <a:tcPr marL="91450" marR="91450" marT="45725" marB="45725"/>
                </a:tc>
                <a:tc>
                  <a:txBody>
                    <a:bodyPr/>
                    <a:lstStyle/>
                    <a:p>
                      <a:pPr marL="0" marR="0" lvl="0" indent="0" algn="l" rtl="0">
                        <a:lnSpc>
                          <a:spcPct val="100000"/>
                        </a:lnSpc>
                        <a:spcBef>
                          <a:spcPts val="0"/>
                        </a:spcBef>
                        <a:spcAft>
                          <a:spcPts val="0"/>
                        </a:spcAft>
                        <a:buNone/>
                      </a:pPr>
                      <a:r>
                        <a:rPr lang="en-US"/>
                        <a:t>4x4 Keypad</a:t>
                      </a:r>
                      <a:endParaRPr/>
                    </a:p>
                  </a:txBody>
                  <a:tcPr marL="91450" marR="91450" marT="45725" marB="45725"/>
                </a:tc>
                <a:extLst>
                  <a:ext uri="{0D108BD9-81ED-4DB2-BD59-A6C34878D82A}">
                    <a16:rowId xmlns:a16="http://schemas.microsoft.com/office/drawing/2014/main" val="10003"/>
                  </a:ext>
                </a:extLst>
              </a:tr>
              <a:tr h="374325">
                <a:tc>
                  <a:txBody>
                    <a:bodyPr/>
                    <a:lstStyle/>
                    <a:p>
                      <a:pPr marL="0" marR="0" lvl="0" indent="0" algn="l" rtl="0">
                        <a:lnSpc>
                          <a:spcPct val="100000"/>
                        </a:lnSpc>
                        <a:spcBef>
                          <a:spcPts val="0"/>
                        </a:spcBef>
                        <a:spcAft>
                          <a:spcPts val="0"/>
                        </a:spcAft>
                        <a:buNone/>
                      </a:pPr>
                      <a:r>
                        <a:rPr lang="en-US"/>
                        <a:t>Breadboard</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Placeholder for peripherals</a:t>
                      </a:r>
                      <a:endParaRPr/>
                    </a:p>
                  </a:txBody>
                  <a:tcPr marL="91450" marR="91450" marT="45725" marB="45725"/>
                </a:tc>
                <a:tc>
                  <a:txBody>
                    <a:bodyPr/>
                    <a:lstStyle/>
                    <a:p>
                      <a:pPr marL="0" marR="0" lvl="0" indent="0" algn="l" rtl="0">
                        <a:lnSpc>
                          <a:spcPct val="100000"/>
                        </a:lnSpc>
                        <a:spcBef>
                          <a:spcPts val="0"/>
                        </a:spcBef>
                        <a:spcAft>
                          <a:spcPts val="0"/>
                        </a:spcAft>
                        <a:buNone/>
                      </a:pPr>
                      <a:endParaRPr/>
                    </a:p>
                  </a:txBody>
                  <a:tcPr marL="91450" marR="91450" marT="45725" marB="45725"/>
                </a:tc>
                <a:extLst>
                  <a:ext uri="{0D108BD9-81ED-4DB2-BD59-A6C34878D82A}">
                    <a16:rowId xmlns:a16="http://schemas.microsoft.com/office/drawing/2014/main" val="10004"/>
                  </a:ext>
                </a:extLst>
              </a:tr>
              <a:tr h="374325">
                <a:tc>
                  <a:txBody>
                    <a:bodyPr/>
                    <a:lstStyle/>
                    <a:p>
                      <a:pPr marL="0" marR="0" lvl="0" indent="0" algn="l" rtl="0">
                        <a:lnSpc>
                          <a:spcPct val="100000"/>
                        </a:lnSpc>
                        <a:spcBef>
                          <a:spcPts val="0"/>
                        </a:spcBef>
                        <a:spcAft>
                          <a:spcPts val="0"/>
                        </a:spcAft>
                        <a:buNone/>
                      </a:pPr>
                      <a:r>
                        <a:rPr lang="en-US"/>
                        <a:t>Jumper Wires</a:t>
                      </a:r>
                      <a:endParaRPr/>
                    </a:p>
                  </a:txBody>
                  <a:tcPr marL="91450" marR="91450" marT="45725" marB="45725"/>
                </a:tc>
                <a:tc>
                  <a:txBody>
                    <a:bodyPr/>
                    <a:lstStyle/>
                    <a:p>
                      <a:pPr marL="0" marR="0" lvl="0" indent="0" algn="l" rtl="0">
                        <a:lnSpc>
                          <a:spcPct val="100000"/>
                        </a:lnSpc>
                        <a:spcBef>
                          <a:spcPts val="0"/>
                        </a:spcBef>
                        <a:spcAft>
                          <a:spcPts val="0"/>
                        </a:spcAft>
                        <a:buNone/>
                      </a:pPr>
                      <a:r>
                        <a:rPr lang="en-US"/>
                        <a:t>120</a:t>
                      </a:r>
                      <a:endParaRPr/>
                    </a:p>
                  </a:txBody>
                  <a:tcPr marL="91450" marR="91450" marT="45725" marB="45725"/>
                </a:tc>
                <a:tc>
                  <a:txBody>
                    <a:bodyPr/>
                    <a:lstStyle/>
                    <a:p>
                      <a:pPr marL="0" marR="0" lvl="0" indent="0" algn="l" rtl="0">
                        <a:lnSpc>
                          <a:spcPct val="100000"/>
                        </a:lnSpc>
                        <a:spcBef>
                          <a:spcPts val="0"/>
                        </a:spcBef>
                        <a:spcAft>
                          <a:spcPts val="0"/>
                        </a:spcAft>
                        <a:buNone/>
                      </a:pPr>
                      <a:r>
                        <a:rPr lang="en-US"/>
                        <a:t>Make Connections</a:t>
                      </a:r>
                      <a:endParaRPr/>
                    </a:p>
                  </a:txBody>
                  <a:tcPr marL="91450" marR="91450" marT="45725" marB="45725"/>
                </a:tc>
                <a:tc>
                  <a:txBody>
                    <a:bodyPr/>
                    <a:lstStyle/>
                    <a:p>
                      <a:pPr marL="0" marR="0" lvl="0" indent="0" algn="l" rtl="0">
                        <a:lnSpc>
                          <a:spcPct val="100000"/>
                        </a:lnSpc>
                        <a:spcBef>
                          <a:spcPts val="0"/>
                        </a:spcBef>
                        <a:spcAft>
                          <a:spcPts val="0"/>
                        </a:spcAft>
                        <a:buNone/>
                      </a:pPr>
                      <a:r>
                        <a:rPr lang="en-US"/>
                        <a:t>Require some male to female &amp; female to male wires</a:t>
                      </a:r>
                      <a:endParaRPr/>
                    </a:p>
                  </a:txBody>
                  <a:tcPr marL="91450" marR="91450" marT="45725" marB="45725"/>
                </a:tc>
                <a:extLst>
                  <a:ext uri="{0D108BD9-81ED-4DB2-BD59-A6C34878D82A}">
                    <a16:rowId xmlns:a16="http://schemas.microsoft.com/office/drawing/2014/main" val="10005"/>
                  </a:ext>
                </a:extLst>
              </a:tr>
              <a:tr h="374325">
                <a:tc>
                  <a:txBody>
                    <a:bodyPr/>
                    <a:lstStyle/>
                    <a:p>
                      <a:pPr marL="0" marR="0" lvl="0" indent="0" algn="l" rtl="0">
                        <a:lnSpc>
                          <a:spcPct val="100000"/>
                        </a:lnSpc>
                        <a:spcBef>
                          <a:spcPts val="0"/>
                        </a:spcBef>
                        <a:spcAft>
                          <a:spcPts val="0"/>
                        </a:spcAft>
                        <a:buNone/>
                      </a:pPr>
                      <a:r>
                        <a:rPr lang="en-US"/>
                        <a:t>LED</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Display Input</a:t>
                      </a:r>
                      <a:endParaRPr/>
                    </a:p>
                  </a:txBody>
                  <a:tcPr marL="91450" marR="91450" marT="45725" marB="45725"/>
                </a:tc>
                <a:tc>
                  <a:txBody>
                    <a:bodyPr/>
                    <a:lstStyle/>
                    <a:p>
                      <a:pPr marL="0" marR="0" lvl="0" indent="0" algn="l" rtl="0">
                        <a:lnSpc>
                          <a:spcPct val="100000"/>
                        </a:lnSpc>
                        <a:spcBef>
                          <a:spcPts val="0"/>
                        </a:spcBef>
                        <a:spcAft>
                          <a:spcPts val="0"/>
                        </a:spcAft>
                        <a:buNone/>
                      </a:pPr>
                      <a:endParaRPr/>
                    </a:p>
                  </a:txBody>
                  <a:tcPr marL="91450" marR="91450" marT="45725" marB="45725"/>
                </a:tc>
                <a:extLst>
                  <a:ext uri="{0D108BD9-81ED-4DB2-BD59-A6C34878D82A}">
                    <a16:rowId xmlns:a16="http://schemas.microsoft.com/office/drawing/2014/main" val="10006"/>
                  </a:ext>
                </a:extLst>
              </a:tr>
              <a:tr h="374325">
                <a:tc>
                  <a:txBody>
                    <a:bodyPr/>
                    <a:lstStyle/>
                    <a:p>
                      <a:pPr marL="0" marR="0" lvl="0" indent="0" algn="l" rtl="0">
                        <a:lnSpc>
                          <a:spcPct val="100000"/>
                        </a:lnSpc>
                        <a:spcBef>
                          <a:spcPts val="0"/>
                        </a:spcBef>
                        <a:spcAft>
                          <a:spcPts val="0"/>
                        </a:spcAft>
                        <a:buNone/>
                      </a:pPr>
                      <a:r>
                        <a:rPr lang="en-US"/>
                        <a:t>Resistor</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Prevent LED to blow up</a:t>
                      </a:r>
                      <a:endParaRPr/>
                    </a:p>
                  </a:txBody>
                  <a:tcPr marL="91450" marR="91450" marT="45725" marB="45725"/>
                </a:tc>
                <a:tc>
                  <a:txBody>
                    <a:bodyPr/>
                    <a:lstStyle/>
                    <a:p>
                      <a:pPr marL="0" marR="0" lvl="0" indent="0" algn="l" rtl="0">
                        <a:lnSpc>
                          <a:spcPct val="100000"/>
                        </a:lnSpc>
                        <a:spcBef>
                          <a:spcPts val="0"/>
                        </a:spcBef>
                        <a:spcAft>
                          <a:spcPts val="0"/>
                        </a:spcAft>
                        <a:buNone/>
                      </a:pPr>
                      <a:endParaRPr/>
                    </a:p>
                  </a:txBody>
                  <a:tcPr marL="91450" marR="91450" marT="45725" marB="45725"/>
                </a:tc>
                <a:extLst>
                  <a:ext uri="{0D108BD9-81ED-4DB2-BD59-A6C34878D82A}">
                    <a16:rowId xmlns:a16="http://schemas.microsoft.com/office/drawing/2014/main" val="10007"/>
                  </a:ext>
                </a:extLst>
              </a:tr>
              <a:tr h="374325">
                <a:tc>
                  <a:txBody>
                    <a:bodyPr/>
                    <a:lstStyle/>
                    <a:p>
                      <a:pPr marL="0" marR="0" lvl="0" indent="0" algn="l" rtl="0">
                        <a:lnSpc>
                          <a:spcPct val="100000"/>
                        </a:lnSpc>
                        <a:spcBef>
                          <a:spcPts val="0"/>
                        </a:spcBef>
                        <a:spcAft>
                          <a:spcPts val="0"/>
                        </a:spcAft>
                        <a:buNone/>
                      </a:pPr>
                      <a:r>
                        <a:rPr lang="en-US"/>
                        <a:t>Buzzer</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Make noise</a:t>
                      </a:r>
                      <a:endParaRPr/>
                    </a:p>
                  </a:txBody>
                  <a:tcPr marL="91450" marR="91450" marT="45725" marB="45725"/>
                </a:tc>
                <a:tc>
                  <a:txBody>
                    <a:bodyPr/>
                    <a:lstStyle/>
                    <a:p>
                      <a:pPr marL="0" marR="0" lvl="0" indent="0" algn="l" rtl="0">
                        <a:lnSpc>
                          <a:spcPct val="100000"/>
                        </a:lnSpc>
                        <a:spcBef>
                          <a:spcPts val="0"/>
                        </a:spcBef>
                        <a:spcAft>
                          <a:spcPts val="0"/>
                        </a:spcAft>
                        <a:buNone/>
                      </a:pPr>
                      <a:endParaRPr/>
                    </a:p>
                  </a:txBody>
                  <a:tcPr marL="91450" marR="91450" marT="45725" marB="45725"/>
                </a:tc>
                <a:extLst>
                  <a:ext uri="{0D108BD9-81ED-4DB2-BD59-A6C34878D82A}">
                    <a16:rowId xmlns:a16="http://schemas.microsoft.com/office/drawing/2014/main" val="10008"/>
                  </a:ext>
                </a:extLst>
              </a:tr>
              <a:tr h="374325">
                <a:tc>
                  <a:txBody>
                    <a:bodyPr/>
                    <a:lstStyle/>
                    <a:p>
                      <a:pPr marL="0" marR="0" lvl="0" indent="0" algn="l" rtl="0">
                        <a:lnSpc>
                          <a:spcPct val="100000"/>
                        </a:lnSpc>
                        <a:spcBef>
                          <a:spcPts val="0"/>
                        </a:spcBef>
                        <a:spcAft>
                          <a:spcPts val="0"/>
                        </a:spcAft>
                        <a:buNone/>
                      </a:pPr>
                      <a:r>
                        <a:rPr lang="en-US"/>
                        <a:t>IR</a:t>
                      </a:r>
                      <a:endParaRPr/>
                    </a:p>
                  </a:txBody>
                  <a:tcPr marL="91450" marR="91450" marT="45725" marB="45725"/>
                </a:tc>
                <a:tc>
                  <a:txBody>
                    <a:bodyPr/>
                    <a:lstStyle/>
                    <a:p>
                      <a:pPr marL="0" marR="0" lvl="0" indent="0" algn="l" rtl="0">
                        <a:lnSpc>
                          <a:spcPct val="100000"/>
                        </a:lnSpc>
                        <a:spcBef>
                          <a:spcPts val="0"/>
                        </a:spcBef>
                        <a:spcAft>
                          <a:spcPts val="0"/>
                        </a:spcAft>
                        <a:buNone/>
                      </a:pPr>
                      <a:r>
                        <a:rPr lang="en-US"/>
                        <a:t>1</a:t>
                      </a:r>
                      <a:endParaRPr/>
                    </a:p>
                  </a:txBody>
                  <a:tcPr marL="91450" marR="91450" marT="45725" marB="45725"/>
                </a:tc>
                <a:tc>
                  <a:txBody>
                    <a:bodyPr/>
                    <a:lstStyle/>
                    <a:p>
                      <a:pPr marL="0" marR="0" lvl="0" indent="0" algn="l" rtl="0">
                        <a:lnSpc>
                          <a:spcPct val="100000"/>
                        </a:lnSpc>
                        <a:spcBef>
                          <a:spcPts val="0"/>
                        </a:spcBef>
                        <a:spcAft>
                          <a:spcPts val="0"/>
                        </a:spcAft>
                        <a:buNone/>
                      </a:pPr>
                      <a:r>
                        <a:rPr lang="en-US"/>
                        <a:t>Take user input</a:t>
                      </a:r>
                      <a:endParaRPr/>
                    </a:p>
                  </a:txBody>
                  <a:tcPr marL="91450" marR="91450" marT="45725" marB="45725"/>
                </a:tc>
                <a:tc>
                  <a:txBody>
                    <a:bodyPr/>
                    <a:lstStyle/>
                    <a:p>
                      <a:pPr marL="0" marR="0" lvl="0" indent="0" algn="l" rtl="0">
                        <a:lnSpc>
                          <a:spcPct val="100000"/>
                        </a:lnSpc>
                        <a:spcBef>
                          <a:spcPts val="0"/>
                        </a:spcBef>
                        <a:spcAft>
                          <a:spcPts val="0"/>
                        </a:spcAft>
                        <a:buNone/>
                      </a:pPr>
                      <a:endParaRPr/>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User Instructions</a:t>
            </a:r>
            <a:endParaRPr/>
          </a:p>
        </p:txBody>
      </p:sp>
      <p:sp>
        <p:nvSpPr>
          <p:cNvPr id="298" name="Google Shape;298;p38"/>
          <p:cNvSpPr txBox="1">
            <a:spLocks noGrp="1"/>
          </p:cNvSpPr>
          <p:nvPr>
            <p:ph type="subTitle" idx="1"/>
          </p:nvPr>
        </p:nvSpPr>
        <p:spPr>
          <a:xfrm>
            <a:off x="658368" y="3970337"/>
            <a:ext cx="6638400" cy="2213100"/>
          </a:xfrm>
          <a:prstGeom prst="rect">
            <a:avLst/>
          </a:prstGeom>
        </p:spPr>
        <p:txBody>
          <a:bodyPr spcFirstLastPara="1" wrap="square" lIns="0"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Schematic</a:t>
            </a:r>
            <a:endParaRPr/>
          </a:p>
        </p:txBody>
      </p:sp>
      <p:pic>
        <p:nvPicPr>
          <p:cNvPr id="305" name="Google Shape;305;p39"/>
          <p:cNvPicPr preferRelativeResize="0"/>
          <p:nvPr/>
        </p:nvPicPr>
        <p:blipFill rotWithShape="1">
          <a:blip r:embed="rId3">
            <a:alphaModFix/>
          </a:blip>
          <a:srcRect l="2939" r="8805" b="1844"/>
          <a:stretch/>
        </p:blipFill>
        <p:spPr>
          <a:xfrm>
            <a:off x="2229709" y="1839433"/>
            <a:ext cx="7732581" cy="4931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Introduction</a:t>
            </a:r>
            <a:endParaRPr/>
          </a:p>
        </p:txBody>
      </p:sp>
      <p:sp>
        <p:nvSpPr>
          <p:cNvPr id="70" name="Google Shape;70;p13"/>
          <p:cNvSpPr txBox="1">
            <a:spLocks noGrp="1"/>
          </p:cNvSpPr>
          <p:nvPr>
            <p:ph type="subTitle" idx="1"/>
          </p:nvPr>
        </p:nvSpPr>
        <p:spPr>
          <a:xfrm>
            <a:off x="658368" y="3970337"/>
            <a:ext cx="6638400" cy="2213100"/>
          </a:xfrm>
          <a:prstGeom prst="rect">
            <a:avLst/>
          </a:prstGeom>
        </p:spPr>
        <p:txBody>
          <a:bodyPr spcFirstLastPara="1" wrap="square" lIns="0"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Instruction to Build</a:t>
            </a:r>
            <a:endParaRPr/>
          </a:p>
        </p:txBody>
      </p:sp>
      <p:sp>
        <p:nvSpPr>
          <p:cNvPr id="312" name="Google Shape;312;p40"/>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700"/>
              <a:t>1. Connect first row pin of matrix keypad to PD7 using jumper wires.</a:t>
            </a:r>
            <a:endParaRPr sz="1700"/>
          </a:p>
          <a:p>
            <a:pPr marL="0" lvl="0" indent="0" algn="l" rtl="0">
              <a:lnSpc>
                <a:spcPct val="150000"/>
              </a:lnSpc>
              <a:spcBef>
                <a:spcPts val="0"/>
              </a:spcBef>
              <a:spcAft>
                <a:spcPts val="0"/>
              </a:spcAft>
              <a:buNone/>
            </a:pPr>
            <a:r>
              <a:rPr lang="en-US" sz="1700"/>
              <a:t>2. Connect column one pin to PD6, column two pin to PD5, and column three pin to PD4 using jumper wires.</a:t>
            </a:r>
            <a:endParaRPr sz="1700"/>
          </a:p>
          <a:p>
            <a:pPr marL="0" lvl="0" indent="0" algn="l" rtl="0">
              <a:lnSpc>
                <a:spcPct val="150000"/>
              </a:lnSpc>
              <a:spcBef>
                <a:spcPts val="0"/>
              </a:spcBef>
              <a:spcAft>
                <a:spcPts val="0"/>
              </a:spcAft>
              <a:buNone/>
            </a:pPr>
            <a:r>
              <a:rPr lang="en-US" sz="1700"/>
              <a:t>3. Connect 5V from the nucleo to the breadboard's red power rail.</a:t>
            </a:r>
            <a:endParaRPr sz="1700"/>
          </a:p>
          <a:p>
            <a:pPr marL="0" lvl="0" indent="0" algn="l" rtl="0">
              <a:lnSpc>
                <a:spcPct val="150000"/>
              </a:lnSpc>
              <a:spcBef>
                <a:spcPts val="0"/>
              </a:spcBef>
              <a:spcAft>
                <a:spcPts val="0"/>
              </a:spcAft>
              <a:buNone/>
            </a:pPr>
            <a:r>
              <a:rPr lang="en-US" sz="1700"/>
              <a:t>4. Connect the GND from the nucelo to the breadboard's blue power rail.</a:t>
            </a:r>
            <a:endParaRPr sz="1700"/>
          </a:p>
          <a:p>
            <a:pPr marL="0" lvl="0" indent="0" algn="l" rtl="0">
              <a:lnSpc>
                <a:spcPct val="150000"/>
              </a:lnSpc>
              <a:spcBef>
                <a:spcPts val="0"/>
              </a:spcBef>
              <a:spcAft>
                <a:spcPts val="0"/>
              </a:spcAft>
              <a:buNone/>
            </a:pPr>
            <a:r>
              <a:rPr lang="en-US" sz="1700"/>
              <a:t>5. Connect the LCD's SDA to PB9, and SCL to PB8. Finally connect the the GND to the breadboard's blue power rail and Vcc to the red power rail.</a:t>
            </a:r>
            <a:endParaRPr sz="1700"/>
          </a:p>
          <a:p>
            <a:pPr marL="0" lvl="0" indent="0" algn="l" rtl="0">
              <a:lnSpc>
                <a:spcPct val="150000"/>
              </a:lnSpc>
              <a:spcBef>
                <a:spcPts val="0"/>
              </a:spcBef>
              <a:spcAft>
                <a:spcPts val="0"/>
              </a:spcAft>
              <a:buNone/>
            </a:pPr>
            <a:r>
              <a:rPr lang="en-US" sz="1700"/>
              <a:t>6. Place the buzzer on the breadboard. Connect Vcc to PD10, it's I/O to PC11, and it's GND to blue power rail.</a:t>
            </a:r>
            <a:endParaRPr sz="1700"/>
          </a:p>
          <a:p>
            <a:pPr marL="0" lvl="0" indent="0" algn="l" rtl="0">
              <a:lnSpc>
                <a:spcPct val="150000"/>
              </a:lnSpc>
              <a:spcBef>
                <a:spcPts val="0"/>
              </a:spcBef>
              <a:spcAft>
                <a:spcPts val="0"/>
              </a:spcAft>
              <a:buNone/>
            </a:pPr>
            <a:r>
              <a:rPr lang="en-US" sz="1700"/>
              <a:t>7. Place two IR sensors on the breadboard. Connect both IR sensor's GND to blue power rail and Vcc to red power rail.</a:t>
            </a:r>
            <a:endParaRPr sz="1700"/>
          </a:p>
          <a:p>
            <a:pPr marL="0" lvl="0" indent="0" algn="l" rtl="0">
              <a:lnSpc>
                <a:spcPct val="150000"/>
              </a:lnSpc>
              <a:spcBef>
                <a:spcPts val="0"/>
              </a:spcBef>
              <a:spcAft>
                <a:spcPts val="0"/>
              </a:spcAft>
              <a:buNone/>
            </a:pPr>
            <a:r>
              <a:rPr lang="en-US" sz="1700"/>
              <a:t>8. Connect the left IR sensor's OUT to PC8 and the right sensor to PC9.</a:t>
            </a:r>
            <a:endParaRPr sz="1700"/>
          </a:p>
          <a:p>
            <a:pPr marL="0" lvl="0" indent="0" algn="l" rtl="0">
              <a:spcBef>
                <a:spcPts val="1000"/>
              </a:spcBef>
              <a:spcAft>
                <a:spcPts val="0"/>
              </a:spcAft>
              <a:buNone/>
            </a:pP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Instruction to Use</a:t>
            </a:r>
            <a:endParaRPr/>
          </a:p>
        </p:txBody>
      </p:sp>
      <p:sp>
        <p:nvSpPr>
          <p:cNvPr id="319" name="Google Shape;319;p41"/>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AutoNum type="arabicPeriod"/>
            </a:pPr>
            <a:r>
              <a:rPr lang="en-US"/>
              <a:t>Left IR gives ‘.’</a:t>
            </a:r>
            <a:endParaRPr/>
          </a:p>
          <a:p>
            <a:pPr marL="457200" lvl="0" indent="-355600" algn="l" rtl="0">
              <a:spcBef>
                <a:spcPts val="0"/>
              </a:spcBef>
              <a:spcAft>
                <a:spcPts val="0"/>
              </a:spcAft>
              <a:buSzPts val="2000"/>
              <a:buAutoNum type="arabicPeriod"/>
            </a:pPr>
            <a:r>
              <a:rPr lang="en-US"/>
              <a:t>Right IR gives ‘-’</a:t>
            </a:r>
            <a:endParaRPr/>
          </a:p>
          <a:p>
            <a:pPr marL="457200" lvl="0" indent="-355600" algn="l" rtl="0">
              <a:spcBef>
                <a:spcPts val="0"/>
              </a:spcBef>
              <a:spcAft>
                <a:spcPts val="0"/>
              </a:spcAft>
              <a:buSzPts val="2000"/>
              <a:buAutoNum type="arabicPeriod"/>
            </a:pPr>
            <a:r>
              <a:rPr lang="en-US"/>
              <a:t>1 on keypad translates code</a:t>
            </a:r>
            <a:endParaRPr/>
          </a:p>
          <a:p>
            <a:pPr marL="457200" lvl="0" indent="-355600" algn="l" rtl="0">
              <a:spcBef>
                <a:spcPts val="0"/>
              </a:spcBef>
              <a:spcAft>
                <a:spcPts val="0"/>
              </a:spcAft>
              <a:buSzPts val="2000"/>
              <a:buAutoNum type="arabicPeriod"/>
            </a:pPr>
            <a:r>
              <a:rPr lang="en-US"/>
              <a:t>2 on keypad clears input</a:t>
            </a:r>
            <a:endParaRPr/>
          </a:p>
          <a:p>
            <a:pPr marL="457200" lvl="0" indent="-355600" algn="l" rtl="0">
              <a:spcBef>
                <a:spcPts val="0"/>
              </a:spcBef>
              <a:spcAft>
                <a:spcPts val="0"/>
              </a:spcAft>
              <a:buSzPts val="2000"/>
              <a:buAutoNum type="arabicPeriod"/>
            </a:pPr>
            <a:r>
              <a:rPr lang="en-US"/>
              <a:t>3 on keypad clears input and message</a:t>
            </a:r>
            <a:endParaRPr/>
          </a:p>
        </p:txBody>
      </p:sp>
      <p:pic>
        <p:nvPicPr>
          <p:cNvPr id="320" name="Google Shape;320;p41"/>
          <p:cNvPicPr preferRelativeResize="0"/>
          <p:nvPr/>
        </p:nvPicPr>
        <p:blipFill>
          <a:blip r:embed="rId3">
            <a:alphaModFix/>
          </a:blip>
          <a:stretch>
            <a:fillRect/>
          </a:stretch>
        </p:blipFill>
        <p:spPr>
          <a:xfrm>
            <a:off x="5743600" y="2036899"/>
            <a:ext cx="5792898" cy="325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Test Plan</a:t>
            </a:r>
            <a:endParaRPr/>
          </a:p>
        </p:txBody>
      </p:sp>
      <p:graphicFrame>
        <p:nvGraphicFramePr>
          <p:cNvPr id="326" name="Google Shape;326;p42"/>
          <p:cNvGraphicFramePr/>
          <p:nvPr/>
        </p:nvGraphicFramePr>
        <p:xfrm>
          <a:off x="952500" y="2036875"/>
          <a:ext cx="10287000" cy="4815660"/>
        </p:xfrm>
        <a:graphic>
          <a:graphicData uri="http://schemas.openxmlformats.org/drawingml/2006/table">
            <a:tbl>
              <a:tblPr>
                <a:noFill/>
                <a:tableStyleId>{E86D3AE1-9554-4703-B417-4DC5A35221F4}</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2000"/>
                        <a:t>Things to Test</a:t>
                      </a:r>
                      <a:endParaRPr sz="2000"/>
                    </a:p>
                  </a:txBody>
                  <a:tcPr marL="91425" marR="91425" marT="91425" marB="91425"/>
                </a:tc>
                <a:tc>
                  <a:txBody>
                    <a:bodyPr/>
                    <a:lstStyle/>
                    <a:p>
                      <a:pPr marL="0" lvl="0" indent="0" algn="l" rtl="0">
                        <a:spcBef>
                          <a:spcPts val="0"/>
                        </a:spcBef>
                        <a:spcAft>
                          <a:spcPts val="0"/>
                        </a:spcAft>
                        <a:buNone/>
                      </a:pPr>
                      <a:r>
                        <a:rPr lang="en-US" sz="2000"/>
                        <a:t>Inputs</a:t>
                      </a:r>
                      <a:endParaRPr sz="2000"/>
                    </a:p>
                  </a:txBody>
                  <a:tcPr marL="91425" marR="91425" marT="91425" marB="91425"/>
                </a:tc>
                <a:tc>
                  <a:txBody>
                    <a:bodyPr/>
                    <a:lstStyle/>
                    <a:p>
                      <a:pPr marL="0" lvl="0" indent="0" algn="l" rtl="0">
                        <a:spcBef>
                          <a:spcPts val="0"/>
                        </a:spcBef>
                        <a:spcAft>
                          <a:spcPts val="0"/>
                        </a:spcAft>
                        <a:buNone/>
                      </a:pPr>
                      <a:r>
                        <a:rPr lang="en-US" sz="2000"/>
                        <a:t>Outcome</a:t>
                      </a:r>
                      <a:endParaRPr sz="20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600"/>
                        <a:t>IR sensors</a:t>
                      </a:r>
                      <a:endParaRPr sz="1600"/>
                    </a:p>
                  </a:txBody>
                  <a:tcPr marL="91425" marR="91425" marT="91425" marB="91425"/>
                </a:tc>
                <a:tc>
                  <a:txBody>
                    <a:bodyPr/>
                    <a:lstStyle/>
                    <a:p>
                      <a:pPr marL="0" lvl="0" indent="0" algn="l" rtl="0">
                        <a:spcBef>
                          <a:spcPts val="0"/>
                        </a:spcBef>
                        <a:spcAft>
                          <a:spcPts val="0"/>
                        </a:spcAft>
                        <a:buNone/>
                      </a:pPr>
                      <a:r>
                        <a:rPr lang="en-US" sz="1600"/>
                        <a:t>Hover finger around left IR twice and the right IR one</a:t>
                      </a:r>
                      <a:endParaRPr sz="1600"/>
                    </a:p>
                  </a:txBody>
                  <a:tcPr marL="91425" marR="91425" marT="91425" marB="91425"/>
                </a:tc>
                <a:tc>
                  <a:txBody>
                    <a:bodyPr/>
                    <a:lstStyle/>
                    <a:p>
                      <a:pPr marL="0" lvl="0" indent="0" algn="l" rtl="0">
                        <a:spcBef>
                          <a:spcPts val="0"/>
                        </a:spcBef>
                        <a:spcAft>
                          <a:spcPts val="0"/>
                        </a:spcAft>
                        <a:buNone/>
                      </a:pPr>
                      <a:r>
                        <a:rPr lang="en-US" sz="1600"/>
                        <a:t>LCD displays “..-”</a:t>
                      </a:r>
                      <a:endParaRPr sz="16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600"/>
                        <a:t>Buzzer</a:t>
                      </a:r>
                      <a:endParaRPr sz="1600"/>
                    </a:p>
                  </a:txBody>
                  <a:tcPr marL="91425" marR="91425" marT="91425" marB="91425"/>
                </a:tc>
                <a:tc>
                  <a:txBody>
                    <a:bodyPr/>
                    <a:lstStyle/>
                    <a:p>
                      <a:pPr marL="0" lvl="0" indent="0" algn="l" rtl="0">
                        <a:spcBef>
                          <a:spcPts val="0"/>
                        </a:spcBef>
                        <a:spcAft>
                          <a:spcPts val="0"/>
                        </a:spcAft>
                        <a:buNone/>
                      </a:pPr>
                      <a:r>
                        <a:rPr lang="en-US" sz="1600"/>
                        <a:t>Hover finger around IR sensors as many times as you like</a:t>
                      </a:r>
                      <a:endParaRPr sz="1600"/>
                    </a:p>
                  </a:txBody>
                  <a:tcPr marL="91425" marR="91425" marT="91425" marB="91425"/>
                </a:tc>
                <a:tc>
                  <a:txBody>
                    <a:bodyPr/>
                    <a:lstStyle/>
                    <a:p>
                      <a:pPr marL="0" lvl="0" indent="0" algn="l" rtl="0">
                        <a:spcBef>
                          <a:spcPts val="0"/>
                        </a:spcBef>
                        <a:spcAft>
                          <a:spcPts val="0"/>
                        </a:spcAft>
                        <a:buNone/>
                      </a:pPr>
                      <a:r>
                        <a:rPr lang="en-US" sz="1600"/>
                        <a:t>Buzzer should make a noise for every input</a:t>
                      </a:r>
                      <a:endParaRPr sz="16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600"/>
                        <a:t>Keypad 1</a:t>
                      </a:r>
                      <a:endParaRPr sz="1600"/>
                    </a:p>
                  </a:txBody>
                  <a:tcPr marL="91425" marR="91425" marT="91425" marB="91425"/>
                </a:tc>
                <a:tc>
                  <a:txBody>
                    <a:bodyPr/>
                    <a:lstStyle/>
                    <a:p>
                      <a:pPr marL="0" lvl="0" indent="0" algn="l" rtl="0">
                        <a:spcBef>
                          <a:spcPts val="0"/>
                        </a:spcBef>
                        <a:spcAft>
                          <a:spcPts val="0"/>
                        </a:spcAft>
                        <a:buNone/>
                      </a:pPr>
                      <a:r>
                        <a:rPr lang="en-US" sz="1600"/>
                        <a:t>Give inputs “.---”</a:t>
                      </a:r>
                      <a:endParaRPr sz="1600"/>
                    </a:p>
                    <a:p>
                      <a:pPr marL="0" lvl="0" indent="0" algn="l" rtl="0">
                        <a:spcBef>
                          <a:spcPts val="0"/>
                        </a:spcBef>
                        <a:spcAft>
                          <a:spcPts val="0"/>
                        </a:spcAft>
                        <a:buNone/>
                      </a:pPr>
                      <a:r>
                        <a:rPr lang="en-US" sz="1600"/>
                        <a:t>Press 1</a:t>
                      </a:r>
                      <a:endParaRPr sz="1600"/>
                    </a:p>
                    <a:p>
                      <a:pPr marL="0" lvl="0" indent="0" algn="l" rtl="0">
                        <a:spcBef>
                          <a:spcPts val="0"/>
                        </a:spcBef>
                        <a:spcAft>
                          <a:spcPts val="0"/>
                        </a:spcAft>
                        <a:buNone/>
                      </a:pPr>
                      <a:r>
                        <a:rPr lang="en-US" sz="1600"/>
                        <a:t>Give inputs “-.--”</a:t>
                      </a:r>
                      <a:endParaRPr sz="1600"/>
                    </a:p>
                    <a:p>
                      <a:pPr marL="0" lvl="0" indent="0" algn="l" rtl="0">
                        <a:spcBef>
                          <a:spcPts val="0"/>
                        </a:spcBef>
                        <a:spcAft>
                          <a:spcPts val="0"/>
                        </a:spcAft>
                        <a:buNone/>
                      </a:pPr>
                      <a:r>
                        <a:rPr lang="en-US" sz="1600"/>
                        <a:t>Press 1</a:t>
                      </a:r>
                      <a:endParaRPr sz="1600"/>
                    </a:p>
                  </a:txBody>
                  <a:tcPr marL="91425" marR="91425" marT="91425" marB="91425"/>
                </a:tc>
                <a:tc>
                  <a:txBody>
                    <a:bodyPr/>
                    <a:lstStyle/>
                    <a:p>
                      <a:pPr marL="0" lvl="0" indent="0" algn="l" rtl="0">
                        <a:spcBef>
                          <a:spcPts val="0"/>
                        </a:spcBef>
                        <a:spcAft>
                          <a:spcPts val="0"/>
                        </a:spcAft>
                        <a:buNone/>
                      </a:pPr>
                      <a:r>
                        <a:rPr lang="en-US" sz="1600"/>
                        <a:t>LCD displays “JY”</a:t>
                      </a:r>
                      <a:endParaRPr sz="16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600"/>
                        <a:t>Keypad 2</a:t>
                      </a:r>
                      <a:endParaRPr sz="1600"/>
                    </a:p>
                  </a:txBody>
                  <a:tcPr marL="91425" marR="91425" marT="91425" marB="91425"/>
                </a:tc>
                <a:tc>
                  <a:txBody>
                    <a:bodyPr/>
                    <a:lstStyle/>
                    <a:p>
                      <a:pPr marL="0" lvl="0" indent="0" algn="l" rtl="0">
                        <a:spcBef>
                          <a:spcPts val="0"/>
                        </a:spcBef>
                        <a:spcAft>
                          <a:spcPts val="0"/>
                        </a:spcAft>
                        <a:buNone/>
                      </a:pPr>
                      <a:r>
                        <a:rPr lang="en-US" sz="1600"/>
                        <a:t>Give any inputs</a:t>
                      </a:r>
                      <a:endParaRPr sz="1600"/>
                    </a:p>
                    <a:p>
                      <a:pPr marL="0" lvl="0" indent="0" algn="l" rtl="0">
                        <a:spcBef>
                          <a:spcPts val="0"/>
                        </a:spcBef>
                        <a:spcAft>
                          <a:spcPts val="0"/>
                        </a:spcAft>
                        <a:buNone/>
                      </a:pPr>
                      <a:r>
                        <a:rPr lang="en-US" sz="1600"/>
                        <a:t>Press 2</a:t>
                      </a:r>
                      <a:endParaRPr sz="1600"/>
                    </a:p>
                  </a:txBody>
                  <a:tcPr marL="91425" marR="91425" marT="91425" marB="91425"/>
                </a:tc>
                <a:tc>
                  <a:txBody>
                    <a:bodyPr/>
                    <a:lstStyle/>
                    <a:p>
                      <a:pPr marL="0" lvl="0" indent="0" algn="l" rtl="0">
                        <a:spcBef>
                          <a:spcPts val="0"/>
                        </a:spcBef>
                        <a:spcAft>
                          <a:spcPts val="0"/>
                        </a:spcAft>
                        <a:buNone/>
                      </a:pPr>
                      <a:r>
                        <a:rPr lang="en-US" sz="1600"/>
                        <a:t>LCD should show user input, then the user input screen is cleared</a:t>
                      </a:r>
                      <a:endParaRPr sz="16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600"/>
                        <a:t>Keypad 3</a:t>
                      </a:r>
                      <a:endParaRPr sz="1600"/>
                    </a:p>
                  </a:txBody>
                  <a:tcPr marL="91425" marR="91425" marT="91425" marB="91425"/>
                </a:tc>
                <a:tc>
                  <a:txBody>
                    <a:bodyPr/>
                    <a:lstStyle/>
                    <a:p>
                      <a:pPr marL="0" lvl="0" indent="0" algn="l" rtl="0">
                        <a:spcBef>
                          <a:spcPts val="0"/>
                        </a:spcBef>
                        <a:spcAft>
                          <a:spcPts val="0"/>
                        </a:spcAft>
                        <a:buNone/>
                      </a:pPr>
                      <a:r>
                        <a:rPr lang="en-US" sz="1600"/>
                        <a:t>Give inputs “.-”</a:t>
                      </a:r>
                      <a:endParaRPr sz="1600"/>
                    </a:p>
                    <a:p>
                      <a:pPr marL="0" lvl="0" indent="0" algn="l" rtl="0">
                        <a:spcBef>
                          <a:spcPts val="0"/>
                        </a:spcBef>
                        <a:spcAft>
                          <a:spcPts val="0"/>
                        </a:spcAft>
                        <a:buNone/>
                      </a:pPr>
                      <a:r>
                        <a:rPr lang="en-US" sz="1600"/>
                        <a:t>Press 1 </a:t>
                      </a:r>
                      <a:endParaRPr sz="1600"/>
                    </a:p>
                    <a:p>
                      <a:pPr marL="0" lvl="0" indent="0" algn="l" rtl="0">
                        <a:spcBef>
                          <a:spcPts val="0"/>
                        </a:spcBef>
                        <a:spcAft>
                          <a:spcPts val="0"/>
                        </a:spcAft>
                        <a:buNone/>
                      </a:pPr>
                      <a:r>
                        <a:rPr lang="en-US" sz="1600"/>
                        <a:t>Give inputs “...”</a:t>
                      </a:r>
                      <a:endParaRPr sz="1600"/>
                    </a:p>
                    <a:p>
                      <a:pPr marL="0" lvl="0" indent="0" algn="l" rtl="0">
                        <a:spcBef>
                          <a:spcPts val="0"/>
                        </a:spcBef>
                        <a:spcAft>
                          <a:spcPts val="0"/>
                        </a:spcAft>
                        <a:buNone/>
                      </a:pPr>
                      <a:r>
                        <a:rPr lang="en-US" sz="1600"/>
                        <a:t>Press 3</a:t>
                      </a:r>
                      <a:endParaRPr sz="1600"/>
                    </a:p>
                  </a:txBody>
                  <a:tcPr marL="91425" marR="91425" marT="91425" marB="91425"/>
                </a:tc>
                <a:tc>
                  <a:txBody>
                    <a:bodyPr/>
                    <a:lstStyle/>
                    <a:p>
                      <a:pPr marL="0" lvl="0" indent="0" algn="l" rtl="0">
                        <a:spcBef>
                          <a:spcPts val="0"/>
                        </a:spcBef>
                        <a:spcAft>
                          <a:spcPts val="0"/>
                        </a:spcAft>
                        <a:buNone/>
                      </a:pPr>
                      <a:r>
                        <a:rPr lang="en-US" sz="1600"/>
                        <a:t>LCD should show message as “A” and user input as “...”</a:t>
                      </a:r>
                      <a:endParaRPr sz="1600"/>
                    </a:p>
                    <a:p>
                      <a:pPr marL="0" lvl="0" indent="0" algn="l" rtl="0">
                        <a:spcBef>
                          <a:spcPts val="0"/>
                        </a:spcBef>
                        <a:spcAft>
                          <a:spcPts val="0"/>
                        </a:spcAft>
                        <a:buNone/>
                      </a:pPr>
                      <a:r>
                        <a:rPr lang="en-US" sz="1600"/>
                        <a:t>Once 3 is pressed it clears message and user input</a:t>
                      </a:r>
                      <a:endParaRPr sz="16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Result</a:t>
            </a:r>
            <a:endParaRPr/>
          </a:p>
        </p:txBody>
      </p:sp>
      <p:sp>
        <p:nvSpPr>
          <p:cNvPr id="333" name="Google Shape;333;p43"/>
          <p:cNvSpPr txBox="1">
            <a:spLocks noGrp="1"/>
          </p:cNvSpPr>
          <p:nvPr>
            <p:ph type="subTitle" idx="1"/>
          </p:nvPr>
        </p:nvSpPr>
        <p:spPr>
          <a:xfrm>
            <a:off x="658368" y="3970337"/>
            <a:ext cx="6638400" cy="2213100"/>
          </a:xfrm>
          <a:prstGeom prst="rect">
            <a:avLst/>
          </a:prstGeom>
        </p:spPr>
        <p:txBody>
          <a:bodyPr spcFirstLastPara="1" wrap="square" lIns="0"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Result</a:t>
            </a:r>
            <a:endParaRPr/>
          </a:p>
        </p:txBody>
      </p:sp>
      <p:sp>
        <p:nvSpPr>
          <p:cNvPr id="339" name="Google Shape;339;p44"/>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2000"/>
              <a:buFont typeface="Arial"/>
              <a:buChar char="•"/>
            </a:pPr>
            <a:r>
              <a:rPr lang="en-US"/>
              <a:t>All requirements were successfully implemented into the project</a:t>
            </a:r>
            <a:endParaRPr/>
          </a:p>
          <a:p>
            <a:pPr marL="571500" lvl="0" indent="-342900" algn="l" rtl="0">
              <a:lnSpc>
                <a:spcPct val="100000"/>
              </a:lnSpc>
              <a:spcBef>
                <a:spcPts val="1000"/>
              </a:spcBef>
              <a:spcAft>
                <a:spcPts val="0"/>
              </a:spcAft>
              <a:buSzPts val="2000"/>
              <a:buChar char="•"/>
            </a:pPr>
            <a:r>
              <a:rPr lang="en-US"/>
              <a:t>IR sensor have taken in user input correctly</a:t>
            </a:r>
            <a:endParaRPr/>
          </a:p>
          <a:p>
            <a:pPr marL="571500" lvl="0" indent="-342900" algn="l" rtl="0">
              <a:lnSpc>
                <a:spcPct val="100000"/>
              </a:lnSpc>
              <a:spcBef>
                <a:spcPts val="1000"/>
              </a:spcBef>
              <a:spcAft>
                <a:spcPts val="0"/>
              </a:spcAft>
              <a:buSzPts val="2000"/>
              <a:buChar char="•"/>
            </a:pPr>
            <a:r>
              <a:rPr lang="en-US"/>
              <a:t>Program successfully translated morse code</a:t>
            </a:r>
            <a:endParaRPr/>
          </a:p>
          <a:p>
            <a:pPr marL="571500" lvl="0" indent="-342900" algn="l" rtl="0">
              <a:lnSpc>
                <a:spcPct val="100000"/>
              </a:lnSpc>
              <a:spcBef>
                <a:spcPts val="1000"/>
              </a:spcBef>
              <a:spcAft>
                <a:spcPts val="0"/>
              </a:spcAft>
              <a:buSzPts val="2000"/>
              <a:buChar char="•"/>
            </a:pPr>
            <a:r>
              <a:rPr lang="en-US"/>
              <a:t>Results shown properly in the LCD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Future Considerations</a:t>
            </a:r>
            <a:endParaRPr/>
          </a:p>
        </p:txBody>
      </p:sp>
      <p:sp>
        <p:nvSpPr>
          <p:cNvPr id="346" name="Google Shape;346;p45"/>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Sometimes the program ignores the IR sensor</a:t>
            </a:r>
            <a:endParaRPr/>
          </a:p>
          <a:p>
            <a:pPr marL="457200" lvl="0" indent="-355600" algn="l" rtl="0">
              <a:spcBef>
                <a:spcPts val="0"/>
              </a:spcBef>
              <a:spcAft>
                <a:spcPts val="0"/>
              </a:spcAft>
              <a:buSzPts val="2000"/>
              <a:buChar char="●"/>
            </a:pPr>
            <a:r>
              <a:rPr lang="en-US"/>
              <a:t>1 IR sensor would be more appropriate</a:t>
            </a:r>
            <a:endParaRPr/>
          </a:p>
        </p:txBody>
      </p:sp>
      <p:pic>
        <p:nvPicPr>
          <p:cNvPr id="347" name="Google Shape;347;p45"/>
          <p:cNvPicPr preferRelativeResize="0"/>
          <p:nvPr/>
        </p:nvPicPr>
        <p:blipFill>
          <a:blip r:embed="rId3">
            <a:alphaModFix/>
          </a:blip>
          <a:stretch>
            <a:fillRect/>
          </a:stretch>
        </p:blipFill>
        <p:spPr>
          <a:xfrm>
            <a:off x="2206973" y="3415900"/>
            <a:ext cx="2402500" cy="2959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Considerations - General Improvement</a:t>
            </a:r>
            <a:endParaRPr/>
          </a:p>
        </p:txBody>
      </p:sp>
      <p:sp>
        <p:nvSpPr>
          <p:cNvPr id="354" name="Google Shape;354;p46"/>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Implementation on muxes, and Eventqueue improve the program:</a:t>
            </a:r>
            <a:endParaRPr/>
          </a:p>
          <a:p>
            <a:pPr marL="457200" lvl="0" indent="-355600" algn="l" rtl="0">
              <a:spcBef>
                <a:spcPts val="1000"/>
              </a:spcBef>
              <a:spcAft>
                <a:spcPts val="0"/>
              </a:spcAft>
              <a:buSzPts val="2000"/>
              <a:buChar char="●"/>
            </a:pPr>
            <a:r>
              <a:rPr lang="en-US"/>
              <a:t>Made IR sensor pickup user input faster</a:t>
            </a:r>
            <a:endParaRPr/>
          </a:p>
          <a:p>
            <a:pPr marL="457200" lvl="0" indent="-355600" algn="l" rtl="0">
              <a:spcBef>
                <a:spcPts val="0"/>
              </a:spcBef>
              <a:spcAft>
                <a:spcPts val="0"/>
              </a:spcAft>
              <a:buSzPts val="2000"/>
              <a:buChar char="●"/>
            </a:pPr>
            <a:r>
              <a:rPr lang="en-US"/>
              <a:t>Code ignores user input a lot less but it still happens</a:t>
            </a:r>
            <a:endParaRPr/>
          </a:p>
          <a:p>
            <a:pPr marL="0" lvl="0" indent="0" algn="l" rtl="0">
              <a:spcBef>
                <a:spcPts val="1000"/>
              </a:spcBef>
              <a:spcAft>
                <a:spcPts val="0"/>
              </a:spcAft>
              <a:buNone/>
            </a:pPr>
            <a:endParaRPr/>
          </a:p>
        </p:txBody>
      </p:sp>
      <p:pic>
        <p:nvPicPr>
          <p:cNvPr id="355" name="Google Shape;355;p46"/>
          <p:cNvPicPr preferRelativeResize="0"/>
          <p:nvPr/>
        </p:nvPicPr>
        <p:blipFill>
          <a:blip r:embed="rId3">
            <a:alphaModFix/>
          </a:blip>
          <a:stretch>
            <a:fillRect/>
          </a:stretch>
        </p:blipFill>
        <p:spPr>
          <a:xfrm>
            <a:off x="1735675" y="3434658"/>
            <a:ext cx="4698326" cy="31322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References</a:t>
            </a:r>
            <a:endParaRPr/>
          </a:p>
        </p:txBody>
      </p:sp>
      <p:sp>
        <p:nvSpPr>
          <p:cNvPr id="362" name="Google Shape;362;p47"/>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u="sng">
                <a:solidFill>
                  <a:schemeClr val="hlink"/>
                </a:solidFill>
                <a:hlinkClick r:id="rId3"/>
              </a:rPr>
              <a:t>https://www.geeksforgeeks.org/map-associative-containers-the-c-standard-template-library-stl/</a:t>
            </a:r>
            <a:endParaRPr/>
          </a:p>
          <a:p>
            <a:pPr marL="457200" lvl="0" indent="-355600" algn="l" rtl="0">
              <a:spcBef>
                <a:spcPts val="0"/>
              </a:spcBef>
              <a:spcAft>
                <a:spcPts val="0"/>
              </a:spcAft>
              <a:buSzPts val="2000"/>
              <a:buChar char="●"/>
            </a:pPr>
            <a:r>
              <a:rPr lang="en-US" u="sng">
                <a:solidFill>
                  <a:schemeClr val="hlink"/>
                </a:solidFill>
                <a:hlinkClick r:id="rId4"/>
              </a:rPr>
              <a:t>https://cplusplus.com/reference/map/map/find/</a:t>
            </a:r>
            <a:endParaRPr/>
          </a:p>
          <a:p>
            <a:pPr marL="0" lvl="0" indent="0" algn="l" rtl="0">
              <a:spcBef>
                <a:spcPts val="10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Introduction</a:t>
            </a:r>
            <a:endParaRPr/>
          </a:p>
        </p:txBody>
      </p:sp>
      <p:sp>
        <p:nvSpPr>
          <p:cNvPr id="77" name="Google Shape;77;p14"/>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This project falls under the category of neurodiversity. It is designed to help people who think differently than others. Some have their own preference of communication with other people such as communicating through morse code.</a:t>
            </a:r>
            <a:endParaRPr/>
          </a:p>
          <a:p>
            <a:pPr marL="0" lvl="0" indent="0" algn="l" rtl="0">
              <a:spcBef>
                <a:spcPts val="1000"/>
              </a:spcBef>
              <a:spcAft>
                <a:spcPts val="0"/>
              </a:spcAft>
              <a:buNone/>
            </a:pPr>
            <a:endParaRPr/>
          </a:p>
        </p:txBody>
      </p:sp>
      <p:pic>
        <p:nvPicPr>
          <p:cNvPr id="78" name="Google Shape;78;p14"/>
          <p:cNvPicPr preferRelativeResize="0"/>
          <p:nvPr/>
        </p:nvPicPr>
        <p:blipFill>
          <a:blip r:embed="rId3">
            <a:alphaModFix/>
          </a:blip>
          <a:stretch>
            <a:fillRect/>
          </a:stretch>
        </p:blipFill>
        <p:spPr>
          <a:xfrm>
            <a:off x="4498863" y="3491166"/>
            <a:ext cx="2656825" cy="216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What is needed to solve the problem</a:t>
            </a:r>
            <a:endParaRPr/>
          </a:p>
        </p:txBody>
      </p:sp>
      <p:sp>
        <p:nvSpPr>
          <p:cNvPr id="85" name="Google Shape;85;p15"/>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Design a product that makes individuals more comfortable communicate with other people </a:t>
            </a:r>
            <a:endParaRPr/>
          </a:p>
        </p:txBody>
      </p:sp>
      <p:pic>
        <p:nvPicPr>
          <p:cNvPr id="86" name="Google Shape;86;p15"/>
          <p:cNvPicPr preferRelativeResize="0"/>
          <p:nvPr/>
        </p:nvPicPr>
        <p:blipFill>
          <a:blip r:embed="rId3">
            <a:alphaModFix/>
          </a:blip>
          <a:stretch>
            <a:fillRect/>
          </a:stretch>
        </p:blipFill>
        <p:spPr>
          <a:xfrm>
            <a:off x="2457250" y="2676425"/>
            <a:ext cx="7277499" cy="363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69468" y="1320800"/>
            <a:ext cx="10515600" cy="71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Real World Safety Critical</a:t>
            </a:r>
            <a:endParaRPr/>
          </a:p>
        </p:txBody>
      </p:sp>
      <p:sp>
        <p:nvSpPr>
          <p:cNvPr id="93" name="Google Shape;93;p16"/>
          <p:cNvSpPr txBox="1">
            <a:spLocks noGrp="1"/>
          </p:cNvSpPr>
          <p:nvPr>
            <p:ph type="body" idx="1"/>
          </p:nvPr>
        </p:nvSpPr>
        <p:spPr>
          <a:xfrm>
            <a:off x="566925" y="2185425"/>
            <a:ext cx="11167800" cy="38481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Design must effectively communicate with others with high accuracy</a:t>
            </a:r>
            <a:endParaRPr/>
          </a:p>
          <a:p>
            <a:pPr marL="457200" lvl="0" indent="-355600" algn="l" rtl="0">
              <a:spcBef>
                <a:spcPts val="0"/>
              </a:spcBef>
              <a:spcAft>
                <a:spcPts val="0"/>
              </a:spcAft>
              <a:buSzPts val="2000"/>
              <a:buChar char="●"/>
            </a:pPr>
            <a:r>
              <a:rPr lang="en-US"/>
              <a:t>Doing so would prevent any miscommunications to occur</a:t>
            </a:r>
            <a:endParaRPr/>
          </a:p>
        </p:txBody>
      </p:sp>
      <p:pic>
        <p:nvPicPr>
          <p:cNvPr id="94" name="Google Shape;94;p16"/>
          <p:cNvPicPr preferRelativeResize="0"/>
          <p:nvPr/>
        </p:nvPicPr>
        <p:blipFill>
          <a:blip r:embed="rId3">
            <a:alphaModFix/>
          </a:blip>
          <a:stretch>
            <a:fillRect/>
          </a:stretch>
        </p:blipFill>
        <p:spPr>
          <a:xfrm>
            <a:off x="3426325" y="3293225"/>
            <a:ext cx="3810000" cy="29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658368" y="1490663"/>
            <a:ext cx="6638400" cy="2387700"/>
          </a:xfrm>
          <a:prstGeom prst="rect">
            <a:avLst/>
          </a:prstGeom>
        </p:spPr>
        <p:txBody>
          <a:bodyPr spcFirstLastPara="1" wrap="square" lIns="0" tIns="45700" rIns="91425" bIns="45700" anchor="b" anchorCtr="0">
            <a:noAutofit/>
          </a:bodyPr>
          <a:lstStyle/>
          <a:p>
            <a:pPr marL="0" lvl="0" indent="0" algn="l" rtl="0">
              <a:spcBef>
                <a:spcPts val="0"/>
              </a:spcBef>
              <a:spcAft>
                <a:spcPts val="0"/>
              </a:spcAft>
              <a:buNone/>
            </a:pPr>
            <a:r>
              <a:rPr lang="en-US"/>
              <a:t>Project Overview</a:t>
            </a:r>
            <a:endParaRPr/>
          </a:p>
        </p:txBody>
      </p:sp>
      <p:sp>
        <p:nvSpPr>
          <p:cNvPr id="101" name="Google Shape;101;p17"/>
          <p:cNvSpPr txBox="1">
            <a:spLocks noGrp="1"/>
          </p:cNvSpPr>
          <p:nvPr>
            <p:ph type="subTitle" idx="1"/>
          </p:nvPr>
        </p:nvSpPr>
        <p:spPr>
          <a:xfrm>
            <a:off x="658368" y="3970337"/>
            <a:ext cx="6638400" cy="2213100"/>
          </a:xfrm>
          <a:prstGeom prst="rect">
            <a:avLst/>
          </a:prstGeom>
        </p:spPr>
        <p:txBody>
          <a:bodyPr spcFirstLastPara="1" wrap="square" lIns="0"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569468" y="1320800"/>
            <a:ext cx="10515600" cy="716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600"/>
              <a:buNone/>
            </a:pPr>
            <a:r>
              <a:rPr lang="en-US"/>
              <a:t>Project Overview</a:t>
            </a:r>
            <a:endParaRPr/>
          </a:p>
        </p:txBody>
      </p:sp>
      <p:sp>
        <p:nvSpPr>
          <p:cNvPr id="108" name="Google Shape;108;p18"/>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2000"/>
              <a:buNone/>
            </a:pPr>
            <a:r>
              <a:rPr lang="en-US"/>
              <a:t>Objective: Translate morse code given from the user and display it on the LCD</a:t>
            </a:r>
            <a:endParaRPr/>
          </a:p>
          <a:p>
            <a:pPr marL="0" lvl="0" indent="0" algn="l" rtl="0">
              <a:lnSpc>
                <a:spcPct val="100000"/>
              </a:lnSpc>
              <a:spcBef>
                <a:spcPts val="1000"/>
              </a:spcBef>
              <a:spcAft>
                <a:spcPts val="0"/>
              </a:spcAft>
              <a:buSzPts val="2000"/>
              <a:buNone/>
            </a:pPr>
            <a:endParaRPr/>
          </a:p>
          <a:p>
            <a:pPr marL="0" lvl="0" indent="0" algn="l" rtl="0">
              <a:lnSpc>
                <a:spcPct val="100000"/>
              </a:lnSpc>
              <a:spcBef>
                <a:spcPts val="1000"/>
              </a:spcBef>
              <a:spcAft>
                <a:spcPts val="0"/>
              </a:spcAft>
              <a:buSzPts val="2000"/>
              <a:buNone/>
            </a:pPr>
            <a:endParaRPr/>
          </a:p>
        </p:txBody>
      </p:sp>
      <p:pic>
        <p:nvPicPr>
          <p:cNvPr id="109" name="Google Shape;109;p18"/>
          <p:cNvPicPr preferRelativeResize="0"/>
          <p:nvPr/>
        </p:nvPicPr>
        <p:blipFill>
          <a:blip r:embed="rId3">
            <a:alphaModFix/>
          </a:blip>
          <a:stretch>
            <a:fillRect/>
          </a:stretch>
        </p:blipFill>
        <p:spPr>
          <a:xfrm>
            <a:off x="2673750" y="2715222"/>
            <a:ext cx="6844511" cy="384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569468" y="1320800"/>
            <a:ext cx="10515600" cy="71608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005BBB"/>
              </a:buClr>
              <a:buSzPts val="3600"/>
              <a:buFont typeface="Arial"/>
              <a:buNone/>
            </a:pPr>
            <a:r>
              <a:rPr lang="en-US"/>
              <a:t>Specifications</a:t>
            </a:r>
            <a:endParaRPr/>
          </a:p>
        </p:txBody>
      </p:sp>
      <p:sp>
        <p:nvSpPr>
          <p:cNvPr id="115" name="Google Shape;115;p19"/>
          <p:cNvSpPr txBox="1">
            <a:spLocks noGrp="1"/>
          </p:cNvSpPr>
          <p:nvPr>
            <p:ph type="body" idx="1"/>
          </p:nvPr>
        </p:nvSpPr>
        <p:spPr>
          <a:xfrm>
            <a:off x="566925" y="2185425"/>
            <a:ext cx="11167800" cy="3848100"/>
          </a:xfrm>
          <a:prstGeom prst="rect">
            <a:avLst/>
          </a:prstGeom>
          <a:noFill/>
          <a:ln>
            <a:noFill/>
          </a:ln>
        </p:spPr>
        <p:txBody>
          <a:bodyPr spcFirstLastPara="1" wrap="square" lIns="91425" tIns="45700" rIns="91425" bIns="45700" anchor="t" anchorCtr="0">
            <a:noAutofit/>
          </a:bodyPr>
          <a:lstStyle/>
          <a:p>
            <a:pPr marL="571500" lvl="0" indent="-342900" algn="l" rtl="0">
              <a:lnSpc>
                <a:spcPct val="100000"/>
              </a:lnSpc>
              <a:spcBef>
                <a:spcPts val="1000"/>
              </a:spcBef>
              <a:spcAft>
                <a:spcPts val="0"/>
              </a:spcAft>
              <a:buSzPts val="2000"/>
              <a:buFont typeface="Arial"/>
              <a:buChar char="•"/>
            </a:pPr>
            <a:r>
              <a:rPr lang="en-US"/>
              <a:t>LCD must be used</a:t>
            </a:r>
            <a:endParaRPr/>
          </a:p>
          <a:p>
            <a:pPr marL="571500" lvl="0" indent="-342900" algn="l" rtl="0">
              <a:lnSpc>
                <a:spcPct val="100000"/>
              </a:lnSpc>
              <a:spcBef>
                <a:spcPts val="1000"/>
              </a:spcBef>
              <a:spcAft>
                <a:spcPts val="0"/>
              </a:spcAft>
              <a:buSzPts val="2000"/>
              <a:buChar char="•"/>
            </a:pPr>
            <a:r>
              <a:rPr lang="en-US"/>
              <a:t>At least two keys on the matrix keypad be used</a:t>
            </a:r>
            <a:endParaRPr/>
          </a:p>
          <a:p>
            <a:pPr marL="571500" lvl="0" indent="-342900" algn="l" rtl="0">
              <a:lnSpc>
                <a:spcPct val="100000"/>
              </a:lnSpc>
              <a:spcBef>
                <a:spcPts val="1000"/>
              </a:spcBef>
              <a:spcAft>
                <a:spcPts val="0"/>
              </a:spcAft>
              <a:buSzPts val="2000"/>
              <a:buChar char="•"/>
            </a:pPr>
            <a:r>
              <a:rPr lang="en-US"/>
              <a:t>A external input peripheral: IR sensor</a:t>
            </a:r>
            <a:endParaRPr/>
          </a:p>
          <a:p>
            <a:pPr marL="571500" lvl="0" indent="-342900" algn="l" rtl="0">
              <a:lnSpc>
                <a:spcPct val="100000"/>
              </a:lnSpc>
              <a:spcBef>
                <a:spcPts val="1000"/>
              </a:spcBef>
              <a:spcAft>
                <a:spcPts val="0"/>
              </a:spcAft>
              <a:buSzPts val="2000"/>
              <a:buChar char="•"/>
            </a:pPr>
            <a:r>
              <a:rPr lang="en-US"/>
              <a:t>A external output peripheral: Buzzer</a:t>
            </a:r>
            <a:endParaRPr/>
          </a:p>
          <a:p>
            <a:pPr marL="571500" lvl="0" indent="-342900" algn="l" rtl="0">
              <a:lnSpc>
                <a:spcPct val="100000"/>
              </a:lnSpc>
              <a:spcBef>
                <a:spcPts val="1000"/>
              </a:spcBef>
              <a:spcAft>
                <a:spcPts val="0"/>
              </a:spcAft>
              <a:buSzPts val="2000"/>
              <a:buChar char="•"/>
            </a:pPr>
            <a:r>
              <a:rPr lang="en-US"/>
              <a:t>Watchdog timer must be configured</a:t>
            </a:r>
            <a:endParaRPr/>
          </a:p>
          <a:p>
            <a:pPr marL="571500" lvl="0" indent="-342900" algn="l" rtl="0">
              <a:lnSpc>
                <a:spcPct val="100000"/>
              </a:lnSpc>
              <a:spcBef>
                <a:spcPts val="1000"/>
              </a:spcBef>
              <a:spcAft>
                <a:spcPts val="0"/>
              </a:spcAft>
              <a:buSzPts val="2000"/>
              <a:buChar char="•"/>
            </a:pPr>
            <a:r>
              <a:rPr lang="en-US"/>
              <a:t>Uses of Synchronization technique</a:t>
            </a:r>
            <a:endParaRPr/>
          </a:p>
          <a:p>
            <a:pPr marL="571500" lvl="0" indent="-342900" algn="l" rtl="0">
              <a:lnSpc>
                <a:spcPct val="100000"/>
              </a:lnSpc>
              <a:spcBef>
                <a:spcPts val="1000"/>
              </a:spcBef>
              <a:spcAft>
                <a:spcPts val="0"/>
              </a:spcAft>
              <a:buSzPts val="2000"/>
              <a:buChar char="•"/>
            </a:pPr>
            <a:r>
              <a:rPr lang="en-US"/>
              <a:t>At least 1 bitwise driver configuration</a:t>
            </a:r>
            <a:endParaRPr/>
          </a:p>
          <a:p>
            <a:pPr marL="571500" lvl="0" indent="-342900" algn="l" rtl="0">
              <a:lnSpc>
                <a:spcPct val="100000"/>
              </a:lnSpc>
              <a:spcBef>
                <a:spcPts val="1000"/>
              </a:spcBef>
              <a:spcAft>
                <a:spcPts val="0"/>
              </a:spcAft>
              <a:buSzPts val="2000"/>
              <a:buChar char="•"/>
            </a:pPr>
            <a:r>
              <a:rPr lang="en-US"/>
              <a:t>Critical Section protected</a:t>
            </a:r>
            <a:endParaRPr/>
          </a:p>
          <a:p>
            <a:pPr marL="571500" lvl="0" indent="-342900" algn="l" rtl="0">
              <a:lnSpc>
                <a:spcPct val="100000"/>
              </a:lnSpc>
              <a:spcBef>
                <a:spcPts val="1000"/>
              </a:spcBef>
              <a:spcAft>
                <a:spcPts val="0"/>
              </a:spcAft>
              <a:buSzPts val="2000"/>
              <a:buChar char="•"/>
            </a:pPr>
            <a:r>
              <a:rPr lang="en-US"/>
              <a:t>At least 1 interrupt </a:t>
            </a:r>
            <a:endParaRPr/>
          </a:p>
          <a:p>
            <a:pPr marL="571500" lvl="0" indent="-342900" algn="l" rtl="0">
              <a:lnSpc>
                <a:spcPct val="100000"/>
              </a:lnSpc>
              <a:spcBef>
                <a:spcPts val="1000"/>
              </a:spcBef>
              <a:spcAft>
                <a:spcPts val="0"/>
              </a:spcAft>
              <a:buSzPts val="2000"/>
              <a:buChar char="•"/>
            </a:pPr>
            <a:r>
              <a:rPr lang="en-US"/>
              <a:t>A task/thread incorporated</a:t>
            </a:r>
            <a:endParaRPr/>
          </a:p>
        </p:txBody>
      </p:sp>
    </p:spTree>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1300</Words>
  <Application>Microsoft Macintosh PowerPoint</Application>
  <PresentationFormat>Widescreen</PresentationFormat>
  <Paragraphs>250</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Georgia</vt:lpstr>
      <vt:lpstr>Merriweather Sans</vt:lpstr>
      <vt:lpstr>Times</vt:lpstr>
      <vt:lpstr>Noto Sans</vt:lpstr>
      <vt:lpstr>Roboto</vt:lpstr>
      <vt:lpstr>UB Powerpoint Template</vt:lpstr>
      <vt:lpstr>CSE 321 Real Time and Embedded Operating Systems</vt:lpstr>
      <vt:lpstr>Table of Contents</vt:lpstr>
      <vt:lpstr>Introduction</vt:lpstr>
      <vt:lpstr>Introduction</vt:lpstr>
      <vt:lpstr>What is needed to solve the problem</vt:lpstr>
      <vt:lpstr>Real World Safety Critical</vt:lpstr>
      <vt:lpstr>Project Overview</vt:lpstr>
      <vt:lpstr>Project Overview</vt:lpstr>
      <vt:lpstr>Specifications</vt:lpstr>
      <vt:lpstr>Features</vt:lpstr>
      <vt:lpstr>Application</vt:lpstr>
      <vt:lpstr>Internal Features</vt:lpstr>
      <vt:lpstr>Watchdog</vt:lpstr>
      <vt:lpstr>Watchdog</vt:lpstr>
      <vt:lpstr>Synchronization Technique</vt:lpstr>
      <vt:lpstr>Synchronization Technique</vt:lpstr>
      <vt:lpstr>Bitwise Driver</vt:lpstr>
      <vt:lpstr>Protect The Critical Section</vt:lpstr>
      <vt:lpstr>Protect The Critical Section</vt:lpstr>
      <vt:lpstr>Thread/Task Incorporated</vt:lpstr>
      <vt:lpstr>Thread/Task Incorporated </vt:lpstr>
      <vt:lpstr>Interrupts</vt:lpstr>
      <vt:lpstr>Interrupts</vt:lpstr>
      <vt:lpstr>Development Timeline</vt:lpstr>
      <vt:lpstr>Block Diagram</vt:lpstr>
      <vt:lpstr>Diagram of System </vt:lpstr>
      <vt:lpstr>Bill of Materials</vt:lpstr>
      <vt:lpstr>User Instructions</vt:lpstr>
      <vt:lpstr>Schematic</vt:lpstr>
      <vt:lpstr>Instruction to Build</vt:lpstr>
      <vt:lpstr>Instruction to Use</vt:lpstr>
      <vt:lpstr>Test Plan</vt:lpstr>
      <vt:lpstr>Result</vt:lpstr>
      <vt:lpstr>Result</vt:lpstr>
      <vt:lpstr>Future Considerations</vt:lpstr>
      <vt:lpstr>Considerations - General Improvement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321 Real Time and Embedded Operating Systems</dc:title>
  <cp:lastModifiedBy>Joseph` Yang</cp:lastModifiedBy>
  <cp:revision>1</cp:revision>
  <dcterms:modified xsi:type="dcterms:W3CDTF">2022-12-16T04:18:29Z</dcterms:modified>
</cp:coreProperties>
</file>